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3" autoAdjust="0"/>
    <p:restoredTop sz="86403" autoAdjust="0"/>
  </p:normalViewPr>
  <p:slideViewPr>
    <p:cSldViewPr>
      <p:cViewPr>
        <p:scale>
          <a:sx n="70" d="100"/>
          <a:sy n="70" d="100"/>
        </p:scale>
        <p:origin x="-1278" y="-34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2F363-C81B-49ED-BADF-481051A688B1}" type="doc">
      <dgm:prSet loTypeId="urn:microsoft.com/office/officeart/2011/layout/CircleProcess" loCatId="process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7717C65C-4C1F-4B82-93FD-4E4136B45EC7}">
      <dgm:prSet custT="1"/>
      <dgm:spPr/>
      <dgm:t>
        <a:bodyPr lIns="0" rIns="0"/>
        <a:lstStyle/>
        <a:p>
          <a:pPr rtl="0"/>
          <a:r>
            <a:rPr lang="en-US" sz="1600" dirty="0" smtClean="0">
              <a:latin typeface="+mj-lt"/>
            </a:rPr>
            <a:t>Conduct research</a:t>
          </a:r>
          <a:endParaRPr lang="en-US" sz="1600" dirty="0">
            <a:latin typeface="+mj-lt"/>
          </a:endParaRPr>
        </a:p>
      </dgm:t>
    </dgm:pt>
    <dgm:pt modelId="{94AAAEF5-D33E-4B8D-AB27-338BED073A2E}" type="parTrans" cxnId="{9097D931-1CCC-4928-923B-3FBB200EF3F2}">
      <dgm:prSet/>
      <dgm:spPr/>
      <dgm:t>
        <a:bodyPr/>
        <a:lstStyle/>
        <a:p>
          <a:endParaRPr lang="en-US"/>
        </a:p>
      </dgm:t>
    </dgm:pt>
    <dgm:pt modelId="{A2F0F2F9-3A59-46C4-92DD-883B8E3D796D}" type="sibTrans" cxnId="{9097D931-1CCC-4928-923B-3FBB200EF3F2}">
      <dgm:prSet/>
      <dgm:spPr/>
      <dgm:t>
        <a:bodyPr/>
        <a:lstStyle/>
        <a:p>
          <a:endParaRPr lang="en-US"/>
        </a:p>
      </dgm:t>
    </dgm:pt>
    <dgm:pt modelId="{6B0F49BC-47B0-4B04-B6F8-E40E9C4DC248}">
      <dgm:prSet custT="1"/>
      <dgm:spPr/>
      <dgm:t>
        <a:bodyPr lIns="0" rIns="0"/>
        <a:lstStyle/>
        <a:p>
          <a:pPr rtl="0"/>
          <a:r>
            <a:rPr lang="en-US" sz="1600" dirty="0" smtClean="0">
              <a:latin typeface="+mj-lt"/>
            </a:rPr>
            <a:t>Prepare a feasibility study</a:t>
          </a:r>
          <a:endParaRPr lang="en-US" sz="1600" dirty="0">
            <a:latin typeface="+mj-lt"/>
          </a:endParaRPr>
        </a:p>
      </dgm:t>
    </dgm:pt>
    <dgm:pt modelId="{FDD449B5-69DF-4011-8542-DA13B9C25F10}" type="parTrans" cxnId="{95B9958D-1E6B-4A32-80B7-B54BE46F4EAA}">
      <dgm:prSet/>
      <dgm:spPr/>
      <dgm:t>
        <a:bodyPr/>
        <a:lstStyle/>
        <a:p>
          <a:endParaRPr lang="en-US"/>
        </a:p>
      </dgm:t>
    </dgm:pt>
    <dgm:pt modelId="{5337B380-9CB1-4F4B-B0DF-4683AAECBDD6}" type="sibTrans" cxnId="{95B9958D-1E6B-4A32-80B7-B54BE46F4EAA}">
      <dgm:prSet/>
      <dgm:spPr/>
      <dgm:t>
        <a:bodyPr/>
        <a:lstStyle/>
        <a:p>
          <a:endParaRPr lang="en-US"/>
        </a:p>
      </dgm:t>
    </dgm:pt>
    <dgm:pt modelId="{3B9D2923-A225-4E2D-8CFB-E7981518289B}">
      <dgm:prSet custT="1"/>
      <dgm:spPr/>
      <dgm:t>
        <a:bodyPr lIns="0" rIns="0"/>
        <a:lstStyle/>
        <a:p>
          <a:pPr rtl="0"/>
          <a:r>
            <a:rPr lang="en-US" sz="1600" dirty="0" smtClean="0">
              <a:latin typeface="+mj-lt"/>
            </a:rPr>
            <a:t>Secure adequate financing</a:t>
          </a:r>
          <a:endParaRPr lang="en-US" sz="1600" dirty="0">
            <a:latin typeface="+mj-lt"/>
          </a:endParaRPr>
        </a:p>
      </dgm:t>
    </dgm:pt>
    <dgm:pt modelId="{161A4ACC-F4BE-4101-BD75-03E0AB237354}" type="parTrans" cxnId="{910EA825-D671-4A73-809C-7CD83956E034}">
      <dgm:prSet/>
      <dgm:spPr/>
      <dgm:t>
        <a:bodyPr/>
        <a:lstStyle/>
        <a:p>
          <a:endParaRPr lang="en-US"/>
        </a:p>
      </dgm:t>
    </dgm:pt>
    <dgm:pt modelId="{63035948-0FE8-4E0A-87DA-F4533D16C1C5}" type="sibTrans" cxnId="{910EA825-D671-4A73-809C-7CD83956E034}">
      <dgm:prSet/>
      <dgm:spPr/>
      <dgm:t>
        <a:bodyPr/>
        <a:lstStyle/>
        <a:p>
          <a:endParaRPr lang="en-US"/>
        </a:p>
      </dgm:t>
    </dgm:pt>
    <dgm:pt modelId="{85D407DD-F5EB-40E7-9D0A-FFAF8F7408AF}">
      <dgm:prSet custT="1"/>
      <dgm:spPr/>
      <dgm:t>
        <a:bodyPr lIns="0" rIns="0"/>
        <a:lstStyle/>
        <a:p>
          <a:pPr rtl="0"/>
          <a:r>
            <a:rPr lang="en-US" sz="1600" dirty="0" smtClean="0">
              <a:latin typeface="+mj-lt"/>
            </a:rPr>
            <a:t>File the proper documents</a:t>
          </a:r>
          <a:endParaRPr lang="en-US" sz="1600" dirty="0">
            <a:latin typeface="+mj-lt"/>
          </a:endParaRPr>
        </a:p>
      </dgm:t>
    </dgm:pt>
    <dgm:pt modelId="{530E7F6A-5E87-4860-8030-22EAFE2C2E03}" type="parTrans" cxnId="{0820136B-F645-4F77-962B-92EEDF78E125}">
      <dgm:prSet/>
      <dgm:spPr/>
      <dgm:t>
        <a:bodyPr/>
        <a:lstStyle/>
        <a:p>
          <a:endParaRPr lang="en-US"/>
        </a:p>
      </dgm:t>
    </dgm:pt>
    <dgm:pt modelId="{72F0B47A-5C1B-4FAA-8EBE-B8C07F13D754}" type="sibTrans" cxnId="{0820136B-F645-4F77-962B-92EEDF78E125}">
      <dgm:prSet/>
      <dgm:spPr/>
      <dgm:t>
        <a:bodyPr/>
        <a:lstStyle/>
        <a:p>
          <a:endParaRPr lang="en-US"/>
        </a:p>
      </dgm:t>
    </dgm:pt>
    <dgm:pt modelId="{078D4784-30FD-4BF4-AAC4-D23B5ED8B9BD}">
      <dgm:prSet custT="1"/>
      <dgm:spPr/>
      <dgm:t>
        <a:bodyPr lIns="0" rIns="0"/>
        <a:lstStyle/>
        <a:p>
          <a:pPr rtl="0"/>
          <a:r>
            <a:rPr lang="en-US" sz="1600" dirty="0" smtClean="0">
              <a:latin typeface="+mj-lt"/>
            </a:rPr>
            <a:t>Draw up and implement the plan</a:t>
          </a:r>
          <a:endParaRPr lang="en-US" sz="1600" dirty="0">
            <a:latin typeface="+mj-lt"/>
          </a:endParaRPr>
        </a:p>
      </dgm:t>
    </dgm:pt>
    <dgm:pt modelId="{E4839D74-D9D6-400C-B9EF-E416271B938B}" type="parTrans" cxnId="{E473D00E-8E8F-4599-93AE-E6B7A3701364}">
      <dgm:prSet/>
      <dgm:spPr/>
      <dgm:t>
        <a:bodyPr/>
        <a:lstStyle/>
        <a:p>
          <a:endParaRPr lang="en-US"/>
        </a:p>
      </dgm:t>
    </dgm:pt>
    <dgm:pt modelId="{26AFA40B-F826-4281-8C2E-AB197DEE81CF}" type="sibTrans" cxnId="{E473D00E-8E8F-4599-93AE-E6B7A3701364}">
      <dgm:prSet/>
      <dgm:spPr/>
      <dgm:t>
        <a:bodyPr/>
        <a:lstStyle/>
        <a:p>
          <a:endParaRPr lang="en-US"/>
        </a:p>
      </dgm:t>
    </dgm:pt>
    <dgm:pt modelId="{EFB4A290-72FA-4757-80A2-CE72E819B707}" type="pres">
      <dgm:prSet presAssocID="{7412F363-C81B-49ED-BADF-481051A688B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EDA6ED9-13A6-4A1D-A2F8-EA6DBD27AF6D}" type="pres">
      <dgm:prSet presAssocID="{078D4784-30FD-4BF4-AAC4-D23B5ED8B9BD}" presName="Accent5" presStyleCnt="0"/>
      <dgm:spPr/>
    </dgm:pt>
    <dgm:pt modelId="{6BC92415-593A-4E5C-81ED-D81B4E211739}" type="pres">
      <dgm:prSet presAssocID="{078D4784-30FD-4BF4-AAC4-D23B5ED8B9BD}" presName="Accent" presStyleLbl="node1" presStyleIdx="0" presStyleCnt="5" custLinFactNeighborY="-312"/>
      <dgm:spPr>
        <a:solidFill>
          <a:srgbClr val="0070C0"/>
        </a:solidFill>
      </dgm:spPr>
    </dgm:pt>
    <dgm:pt modelId="{22FF53B5-3DD6-46C1-BD89-C06E12CC3DD5}" type="pres">
      <dgm:prSet presAssocID="{078D4784-30FD-4BF4-AAC4-D23B5ED8B9BD}" presName="ParentBackground5" presStyleCnt="0"/>
      <dgm:spPr/>
    </dgm:pt>
    <dgm:pt modelId="{E5BC10B5-D228-447E-A0CC-D0C07B501A7C}" type="pres">
      <dgm:prSet presAssocID="{078D4784-30FD-4BF4-AAC4-D23B5ED8B9BD}" presName="ParentBackground" presStyleLbl="fgAcc1" presStyleIdx="0" presStyleCnt="5"/>
      <dgm:spPr/>
      <dgm:t>
        <a:bodyPr/>
        <a:lstStyle/>
        <a:p>
          <a:endParaRPr lang="en-US"/>
        </a:p>
      </dgm:t>
    </dgm:pt>
    <dgm:pt modelId="{F07F4C59-E7AB-4817-8F8E-C4261C420FC2}" type="pres">
      <dgm:prSet presAssocID="{078D4784-30FD-4BF4-AAC4-D23B5ED8B9BD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F4468E-0DB1-41F6-92CC-78CC3C8AD145}" type="pres">
      <dgm:prSet presAssocID="{85D407DD-F5EB-40E7-9D0A-FFAF8F7408AF}" presName="Accent4" presStyleCnt="0"/>
      <dgm:spPr/>
    </dgm:pt>
    <dgm:pt modelId="{C304AE44-E65D-45BF-B607-A4F918542B56}" type="pres">
      <dgm:prSet presAssocID="{85D407DD-F5EB-40E7-9D0A-FFAF8F7408AF}" presName="Accent" presStyleLbl="node1" presStyleIdx="1" presStyleCnt="5" custLinFactNeighborY="-220"/>
      <dgm:spPr>
        <a:solidFill>
          <a:srgbClr val="0070C0"/>
        </a:solidFill>
      </dgm:spPr>
    </dgm:pt>
    <dgm:pt modelId="{EE979F74-2C29-408E-8A7E-B05ED2BD48FA}" type="pres">
      <dgm:prSet presAssocID="{85D407DD-F5EB-40E7-9D0A-FFAF8F7408AF}" presName="ParentBackground4" presStyleCnt="0"/>
      <dgm:spPr/>
    </dgm:pt>
    <dgm:pt modelId="{5AD41BC7-748C-4CFA-B4FE-8EE09CBB9E57}" type="pres">
      <dgm:prSet presAssocID="{85D407DD-F5EB-40E7-9D0A-FFAF8F7408AF}" presName="ParentBackground" presStyleLbl="fgAcc1" presStyleIdx="1" presStyleCnt="5"/>
      <dgm:spPr/>
      <dgm:t>
        <a:bodyPr/>
        <a:lstStyle/>
        <a:p>
          <a:endParaRPr lang="en-US"/>
        </a:p>
      </dgm:t>
    </dgm:pt>
    <dgm:pt modelId="{79031858-0DAE-4C7B-AD9C-6574F9C2F582}" type="pres">
      <dgm:prSet presAssocID="{85D407DD-F5EB-40E7-9D0A-FFAF8F7408AF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D4A40-042C-491A-9DFA-313B591FB9FE}" type="pres">
      <dgm:prSet presAssocID="{3B9D2923-A225-4E2D-8CFB-E7981518289B}" presName="Accent3" presStyleCnt="0"/>
      <dgm:spPr/>
    </dgm:pt>
    <dgm:pt modelId="{6F95CDF2-C5F8-49F5-A066-17014BD60D36}" type="pres">
      <dgm:prSet presAssocID="{3B9D2923-A225-4E2D-8CFB-E7981518289B}" presName="Accent" presStyleLbl="node1" presStyleIdx="2" presStyleCnt="5" custLinFactNeighborY="-220"/>
      <dgm:spPr>
        <a:solidFill>
          <a:srgbClr val="0070C0"/>
        </a:solidFill>
      </dgm:spPr>
    </dgm:pt>
    <dgm:pt modelId="{1B9EBD5F-8DC4-4F9F-B91D-BB15D224C475}" type="pres">
      <dgm:prSet presAssocID="{3B9D2923-A225-4E2D-8CFB-E7981518289B}" presName="ParentBackground3" presStyleCnt="0"/>
      <dgm:spPr/>
    </dgm:pt>
    <dgm:pt modelId="{3B52A091-A795-4F80-B4A4-9DF6E9BD953D}" type="pres">
      <dgm:prSet presAssocID="{3B9D2923-A225-4E2D-8CFB-E7981518289B}" presName="ParentBackground" presStyleLbl="fgAcc1" presStyleIdx="2" presStyleCnt="5"/>
      <dgm:spPr/>
      <dgm:t>
        <a:bodyPr/>
        <a:lstStyle/>
        <a:p>
          <a:endParaRPr lang="en-US"/>
        </a:p>
      </dgm:t>
    </dgm:pt>
    <dgm:pt modelId="{D7B84514-BB20-4256-8CEF-4B452237A864}" type="pres">
      <dgm:prSet presAssocID="{3B9D2923-A225-4E2D-8CFB-E7981518289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B5A0C5-2571-4B7E-839D-410C3F19AD3D}" type="pres">
      <dgm:prSet presAssocID="{6B0F49BC-47B0-4B04-B6F8-E40E9C4DC248}" presName="Accent2" presStyleCnt="0"/>
      <dgm:spPr/>
    </dgm:pt>
    <dgm:pt modelId="{D50691DB-7F34-4755-83F1-20E89C3ACA0E}" type="pres">
      <dgm:prSet presAssocID="{6B0F49BC-47B0-4B04-B6F8-E40E9C4DC248}" presName="Accent" presStyleLbl="node1" presStyleIdx="3" presStyleCnt="5" custLinFactNeighborY="-220"/>
      <dgm:spPr>
        <a:solidFill>
          <a:srgbClr val="0070C0"/>
        </a:solidFill>
      </dgm:spPr>
    </dgm:pt>
    <dgm:pt modelId="{809B6A5E-1AB6-497B-8DA0-133B6203009D}" type="pres">
      <dgm:prSet presAssocID="{6B0F49BC-47B0-4B04-B6F8-E40E9C4DC248}" presName="ParentBackground2" presStyleCnt="0"/>
      <dgm:spPr/>
    </dgm:pt>
    <dgm:pt modelId="{2EDADF44-86D2-4517-879D-57E32EECC3E9}" type="pres">
      <dgm:prSet presAssocID="{6B0F49BC-47B0-4B04-B6F8-E40E9C4DC248}" presName="ParentBackground" presStyleLbl="fgAcc1" presStyleIdx="3" presStyleCnt="5"/>
      <dgm:spPr/>
      <dgm:t>
        <a:bodyPr/>
        <a:lstStyle/>
        <a:p>
          <a:endParaRPr lang="en-US"/>
        </a:p>
      </dgm:t>
    </dgm:pt>
    <dgm:pt modelId="{E1A9D3D0-99E9-4C15-A1AD-4BF205A78607}" type="pres">
      <dgm:prSet presAssocID="{6B0F49BC-47B0-4B04-B6F8-E40E9C4DC248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9B9E-3E69-4CEE-887B-B2789F218BB8}" type="pres">
      <dgm:prSet presAssocID="{7717C65C-4C1F-4B82-93FD-4E4136B45EC7}" presName="Accent1" presStyleCnt="0"/>
      <dgm:spPr/>
    </dgm:pt>
    <dgm:pt modelId="{A2D60E57-ABED-4688-A923-4E1078E21D8D}" type="pres">
      <dgm:prSet presAssocID="{7717C65C-4C1F-4B82-93FD-4E4136B45EC7}" presName="Accent" presStyleLbl="node1" presStyleIdx="4" presStyleCnt="5" custLinFactNeighborY="-220"/>
      <dgm:spPr>
        <a:solidFill>
          <a:srgbClr val="0070C0"/>
        </a:solidFill>
      </dgm:spPr>
    </dgm:pt>
    <dgm:pt modelId="{21EA436A-B194-4808-841F-37AE256EB0A6}" type="pres">
      <dgm:prSet presAssocID="{7717C65C-4C1F-4B82-93FD-4E4136B45EC7}" presName="ParentBackground1" presStyleCnt="0"/>
      <dgm:spPr/>
    </dgm:pt>
    <dgm:pt modelId="{3E82F6BD-146D-4AA1-B3FF-A911AD708991}" type="pres">
      <dgm:prSet presAssocID="{7717C65C-4C1F-4B82-93FD-4E4136B45EC7}" presName="ParentBackground" presStyleLbl="fgAcc1" presStyleIdx="4" presStyleCnt="5"/>
      <dgm:spPr/>
      <dgm:t>
        <a:bodyPr/>
        <a:lstStyle/>
        <a:p>
          <a:endParaRPr lang="en-US"/>
        </a:p>
      </dgm:t>
    </dgm:pt>
    <dgm:pt modelId="{262DD5A1-297C-440E-9602-4C2889149811}" type="pres">
      <dgm:prSet presAssocID="{7717C65C-4C1F-4B82-93FD-4E4136B45EC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0EA825-D671-4A73-809C-7CD83956E034}" srcId="{7412F363-C81B-49ED-BADF-481051A688B1}" destId="{3B9D2923-A225-4E2D-8CFB-E7981518289B}" srcOrd="2" destOrd="0" parTransId="{161A4ACC-F4BE-4101-BD75-03E0AB237354}" sibTransId="{63035948-0FE8-4E0A-87DA-F4533D16C1C5}"/>
    <dgm:cxn modelId="{DE41F0DE-9A1F-4874-9F34-C1D82B8E8E61}" type="presOf" srcId="{3B9D2923-A225-4E2D-8CFB-E7981518289B}" destId="{D7B84514-BB20-4256-8CEF-4B452237A864}" srcOrd="1" destOrd="0" presId="urn:microsoft.com/office/officeart/2011/layout/CircleProcess"/>
    <dgm:cxn modelId="{DC94C039-F5C4-41AB-A9FA-BD445602D011}" type="presOf" srcId="{7717C65C-4C1F-4B82-93FD-4E4136B45EC7}" destId="{262DD5A1-297C-440E-9602-4C2889149811}" srcOrd="1" destOrd="0" presId="urn:microsoft.com/office/officeart/2011/layout/CircleProcess"/>
    <dgm:cxn modelId="{9097D931-1CCC-4928-923B-3FBB200EF3F2}" srcId="{7412F363-C81B-49ED-BADF-481051A688B1}" destId="{7717C65C-4C1F-4B82-93FD-4E4136B45EC7}" srcOrd="0" destOrd="0" parTransId="{94AAAEF5-D33E-4B8D-AB27-338BED073A2E}" sibTransId="{A2F0F2F9-3A59-46C4-92DD-883B8E3D796D}"/>
    <dgm:cxn modelId="{E473D00E-8E8F-4599-93AE-E6B7A3701364}" srcId="{7412F363-C81B-49ED-BADF-481051A688B1}" destId="{078D4784-30FD-4BF4-AAC4-D23B5ED8B9BD}" srcOrd="4" destOrd="0" parTransId="{E4839D74-D9D6-400C-B9EF-E416271B938B}" sibTransId="{26AFA40B-F826-4281-8C2E-AB197DEE81CF}"/>
    <dgm:cxn modelId="{53629B99-8A13-417D-92E5-C22BB85B5FB3}" type="presOf" srcId="{7717C65C-4C1F-4B82-93FD-4E4136B45EC7}" destId="{3E82F6BD-146D-4AA1-B3FF-A911AD708991}" srcOrd="0" destOrd="0" presId="urn:microsoft.com/office/officeart/2011/layout/CircleProcess"/>
    <dgm:cxn modelId="{EA66B561-91FE-4291-8AE8-1E19A5B36C57}" type="presOf" srcId="{078D4784-30FD-4BF4-AAC4-D23B5ED8B9BD}" destId="{F07F4C59-E7AB-4817-8F8E-C4261C420FC2}" srcOrd="1" destOrd="0" presId="urn:microsoft.com/office/officeart/2011/layout/CircleProcess"/>
    <dgm:cxn modelId="{3C56FC23-EECF-4244-B3ED-315F1D7B9F23}" type="presOf" srcId="{3B9D2923-A225-4E2D-8CFB-E7981518289B}" destId="{3B52A091-A795-4F80-B4A4-9DF6E9BD953D}" srcOrd="0" destOrd="0" presId="urn:microsoft.com/office/officeart/2011/layout/CircleProcess"/>
    <dgm:cxn modelId="{3E71EF7A-FE3F-49F5-AE84-0ECEA1E37E0C}" type="presOf" srcId="{078D4784-30FD-4BF4-AAC4-D23B5ED8B9BD}" destId="{E5BC10B5-D228-447E-A0CC-D0C07B501A7C}" srcOrd="0" destOrd="0" presId="urn:microsoft.com/office/officeart/2011/layout/CircleProcess"/>
    <dgm:cxn modelId="{AC9F40EF-9346-4C3D-875B-4A6E0C3D8387}" type="presOf" srcId="{85D407DD-F5EB-40E7-9D0A-FFAF8F7408AF}" destId="{5AD41BC7-748C-4CFA-B4FE-8EE09CBB9E57}" srcOrd="0" destOrd="0" presId="urn:microsoft.com/office/officeart/2011/layout/CircleProcess"/>
    <dgm:cxn modelId="{C9120BB3-CF2B-443C-AFFB-C1313EABD052}" type="presOf" srcId="{85D407DD-F5EB-40E7-9D0A-FFAF8F7408AF}" destId="{79031858-0DAE-4C7B-AD9C-6574F9C2F582}" srcOrd="1" destOrd="0" presId="urn:microsoft.com/office/officeart/2011/layout/CircleProcess"/>
    <dgm:cxn modelId="{95B9958D-1E6B-4A32-80B7-B54BE46F4EAA}" srcId="{7412F363-C81B-49ED-BADF-481051A688B1}" destId="{6B0F49BC-47B0-4B04-B6F8-E40E9C4DC248}" srcOrd="1" destOrd="0" parTransId="{FDD449B5-69DF-4011-8542-DA13B9C25F10}" sibTransId="{5337B380-9CB1-4F4B-B0DF-4683AAECBDD6}"/>
    <dgm:cxn modelId="{0820136B-F645-4F77-962B-92EEDF78E125}" srcId="{7412F363-C81B-49ED-BADF-481051A688B1}" destId="{85D407DD-F5EB-40E7-9D0A-FFAF8F7408AF}" srcOrd="3" destOrd="0" parTransId="{530E7F6A-5E87-4860-8030-22EAFE2C2E03}" sibTransId="{72F0B47A-5C1B-4FAA-8EBE-B8C07F13D754}"/>
    <dgm:cxn modelId="{3DA156AB-D3E0-4D66-98A9-F89A7F5807BF}" type="presOf" srcId="{6B0F49BC-47B0-4B04-B6F8-E40E9C4DC248}" destId="{2EDADF44-86D2-4517-879D-57E32EECC3E9}" srcOrd="0" destOrd="0" presId="urn:microsoft.com/office/officeart/2011/layout/CircleProcess"/>
    <dgm:cxn modelId="{B6148C52-C035-496E-9334-1F93EE24BE94}" type="presOf" srcId="{6B0F49BC-47B0-4B04-B6F8-E40E9C4DC248}" destId="{E1A9D3D0-99E9-4C15-A1AD-4BF205A78607}" srcOrd="1" destOrd="0" presId="urn:microsoft.com/office/officeart/2011/layout/CircleProcess"/>
    <dgm:cxn modelId="{C967BAF4-93B3-416F-A6AA-C7529324030A}" type="presOf" srcId="{7412F363-C81B-49ED-BADF-481051A688B1}" destId="{EFB4A290-72FA-4757-80A2-CE72E819B707}" srcOrd="0" destOrd="0" presId="urn:microsoft.com/office/officeart/2011/layout/CircleProcess"/>
    <dgm:cxn modelId="{22AF299E-29F3-4CEA-86A9-62B22A6B3186}" type="presParOf" srcId="{EFB4A290-72FA-4757-80A2-CE72E819B707}" destId="{0EDA6ED9-13A6-4A1D-A2F8-EA6DBD27AF6D}" srcOrd="0" destOrd="0" presId="urn:microsoft.com/office/officeart/2011/layout/CircleProcess"/>
    <dgm:cxn modelId="{4A804AB1-8E1C-403B-ADCC-DE713FF6A041}" type="presParOf" srcId="{0EDA6ED9-13A6-4A1D-A2F8-EA6DBD27AF6D}" destId="{6BC92415-593A-4E5C-81ED-D81B4E211739}" srcOrd="0" destOrd="0" presId="urn:microsoft.com/office/officeart/2011/layout/CircleProcess"/>
    <dgm:cxn modelId="{D9244735-6F70-41DB-9922-585F29D7B5A2}" type="presParOf" srcId="{EFB4A290-72FA-4757-80A2-CE72E819B707}" destId="{22FF53B5-3DD6-46C1-BD89-C06E12CC3DD5}" srcOrd="1" destOrd="0" presId="urn:microsoft.com/office/officeart/2011/layout/CircleProcess"/>
    <dgm:cxn modelId="{0A401BD5-7106-4A65-BA16-A45600BA220F}" type="presParOf" srcId="{22FF53B5-3DD6-46C1-BD89-C06E12CC3DD5}" destId="{E5BC10B5-D228-447E-A0CC-D0C07B501A7C}" srcOrd="0" destOrd="0" presId="urn:microsoft.com/office/officeart/2011/layout/CircleProcess"/>
    <dgm:cxn modelId="{6D561135-5207-49E5-B900-C1AAB8BB412F}" type="presParOf" srcId="{EFB4A290-72FA-4757-80A2-CE72E819B707}" destId="{F07F4C59-E7AB-4817-8F8E-C4261C420FC2}" srcOrd="2" destOrd="0" presId="urn:microsoft.com/office/officeart/2011/layout/CircleProcess"/>
    <dgm:cxn modelId="{5F41FB5F-3443-4DE1-94E3-4B0470CC3208}" type="presParOf" srcId="{EFB4A290-72FA-4757-80A2-CE72E819B707}" destId="{8FF4468E-0DB1-41F6-92CC-78CC3C8AD145}" srcOrd="3" destOrd="0" presId="urn:microsoft.com/office/officeart/2011/layout/CircleProcess"/>
    <dgm:cxn modelId="{ECC298B3-88E0-416A-98C9-9B4FDF751A76}" type="presParOf" srcId="{8FF4468E-0DB1-41F6-92CC-78CC3C8AD145}" destId="{C304AE44-E65D-45BF-B607-A4F918542B56}" srcOrd="0" destOrd="0" presId="urn:microsoft.com/office/officeart/2011/layout/CircleProcess"/>
    <dgm:cxn modelId="{2409DD36-1DFA-4BB2-9E24-077E3394A141}" type="presParOf" srcId="{EFB4A290-72FA-4757-80A2-CE72E819B707}" destId="{EE979F74-2C29-408E-8A7E-B05ED2BD48FA}" srcOrd="4" destOrd="0" presId="urn:microsoft.com/office/officeart/2011/layout/CircleProcess"/>
    <dgm:cxn modelId="{BC628117-5DD5-41F6-81F8-A81493350B20}" type="presParOf" srcId="{EE979F74-2C29-408E-8A7E-B05ED2BD48FA}" destId="{5AD41BC7-748C-4CFA-B4FE-8EE09CBB9E57}" srcOrd="0" destOrd="0" presId="urn:microsoft.com/office/officeart/2011/layout/CircleProcess"/>
    <dgm:cxn modelId="{692062F0-8BE0-4311-968A-B7C0A70FE3D3}" type="presParOf" srcId="{EFB4A290-72FA-4757-80A2-CE72E819B707}" destId="{79031858-0DAE-4C7B-AD9C-6574F9C2F582}" srcOrd="5" destOrd="0" presId="urn:microsoft.com/office/officeart/2011/layout/CircleProcess"/>
    <dgm:cxn modelId="{37322537-6E3A-4614-AC7B-339C507E0550}" type="presParOf" srcId="{EFB4A290-72FA-4757-80A2-CE72E819B707}" destId="{7C0D4A40-042C-491A-9DFA-313B591FB9FE}" srcOrd="6" destOrd="0" presId="urn:microsoft.com/office/officeart/2011/layout/CircleProcess"/>
    <dgm:cxn modelId="{7FA72DCE-6239-413A-877D-5B57E0668A80}" type="presParOf" srcId="{7C0D4A40-042C-491A-9DFA-313B591FB9FE}" destId="{6F95CDF2-C5F8-49F5-A066-17014BD60D36}" srcOrd="0" destOrd="0" presId="urn:microsoft.com/office/officeart/2011/layout/CircleProcess"/>
    <dgm:cxn modelId="{E66705B8-2957-4F43-B374-AA8F4730847E}" type="presParOf" srcId="{EFB4A290-72FA-4757-80A2-CE72E819B707}" destId="{1B9EBD5F-8DC4-4F9F-B91D-BB15D224C475}" srcOrd="7" destOrd="0" presId="urn:microsoft.com/office/officeart/2011/layout/CircleProcess"/>
    <dgm:cxn modelId="{81833075-5DAA-457F-822E-21E5B293D7CB}" type="presParOf" srcId="{1B9EBD5F-8DC4-4F9F-B91D-BB15D224C475}" destId="{3B52A091-A795-4F80-B4A4-9DF6E9BD953D}" srcOrd="0" destOrd="0" presId="urn:microsoft.com/office/officeart/2011/layout/CircleProcess"/>
    <dgm:cxn modelId="{E582A9E0-AB08-4698-A355-381418705482}" type="presParOf" srcId="{EFB4A290-72FA-4757-80A2-CE72E819B707}" destId="{D7B84514-BB20-4256-8CEF-4B452237A864}" srcOrd="8" destOrd="0" presId="urn:microsoft.com/office/officeart/2011/layout/CircleProcess"/>
    <dgm:cxn modelId="{B2553B3A-6E37-4B42-9D04-86B390F5C86E}" type="presParOf" srcId="{EFB4A290-72FA-4757-80A2-CE72E819B707}" destId="{F4B5A0C5-2571-4B7E-839D-410C3F19AD3D}" srcOrd="9" destOrd="0" presId="urn:microsoft.com/office/officeart/2011/layout/CircleProcess"/>
    <dgm:cxn modelId="{05846E27-5175-453A-B288-7AFD885891B6}" type="presParOf" srcId="{F4B5A0C5-2571-4B7E-839D-410C3F19AD3D}" destId="{D50691DB-7F34-4755-83F1-20E89C3ACA0E}" srcOrd="0" destOrd="0" presId="urn:microsoft.com/office/officeart/2011/layout/CircleProcess"/>
    <dgm:cxn modelId="{BDD43BA9-14D2-49B1-AE7A-755DEC6B4A45}" type="presParOf" srcId="{EFB4A290-72FA-4757-80A2-CE72E819B707}" destId="{809B6A5E-1AB6-497B-8DA0-133B6203009D}" srcOrd="10" destOrd="0" presId="urn:microsoft.com/office/officeart/2011/layout/CircleProcess"/>
    <dgm:cxn modelId="{61638DF5-1402-43FD-9765-36AB07FDEAF6}" type="presParOf" srcId="{809B6A5E-1AB6-497B-8DA0-133B6203009D}" destId="{2EDADF44-86D2-4517-879D-57E32EECC3E9}" srcOrd="0" destOrd="0" presId="urn:microsoft.com/office/officeart/2011/layout/CircleProcess"/>
    <dgm:cxn modelId="{1CA34F04-73C2-45FC-A010-61C2D81F3726}" type="presParOf" srcId="{EFB4A290-72FA-4757-80A2-CE72E819B707}" destId="{E1A9D3D0-99E9-4C15-A1AD-4BF205A78607}" srcOrd="11" destOrd="0" presId="urn:microsoft.com/office/officeart/2011/layout/CircleProcess"/>
    <dgm:cxn modelId="{B814FD03-C5B7-43E2-BF16-1FBA87B7FE41}" type="presParOf" srcId="{EFB4A290-72FA-4757-80A2-CE72E819B707}" destId="{6FCD9B9E-3E69-4CEE-887B-B2789F218BB8}" srcOrd="12" destOrd="0" presId="urn:microsoft.com/office/officeart/2011/layout/CircleProcess"/>
    <dgm:cxn modelId="{3BC754B4-2338-420D-846E-0338382B01A8}" type="presParOf" srcId="{6FCD9B9E-3E69-4CEE-887B-B2789F218BB8}" destId="{A2D60E57-ABED-4688-A923-4E1078E21D8D}" srcOrd="0" destOrd="0" presId="urn:microsoft.com/office/officeart/2011/layout/CircleProcess"/>
    <dgm:cxn modelId="{6CC68959-BF88-4A80-9E4C-B66172650991}" type="presParOf" srcId="{EFB4A290-72FA-4757-80A2-CE72E819B707}" destId="{21EA436A-B194-4808-841F-37AE256EB0A6}" srcOrd="13" destOrd="0" presId="urn:microsoft.com/office/officeart/2011/layout/CircleProcess"/>
    <dgm:cxn modelId="{C63169FC-6774-41D1-93FD-2DB14000BFBD}" type="presParOf" srcId="{21EA436A-B194-4808-841F-37AE256EB0A6}" destId="{3E82F6BD-146D-4AA1-B3FF-A911AD708991}" srcOrd="0" destOrd="0" presId="urn:microsoft.com/office/officeart/2011/layout/CircleProcess"/>
    <dgm:cxn modelId="{249206AE-8005-4A90-A7A0-C6B163CE60EF}" type="presParOf" srcId="{EFB4A290-72FA-4757-80A2-CE72E819B707}" destId="{262DD5A1-297C-440E-9602-4C2889149811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92415-593A-4E5C-81ED-D81B4E211739}">
      <dsp:nvSpPr>
        <dsp:cNvPr id="0" name=""/>
        <dsp:cNvSpPr/>
      </dsp:nvSpPr>
      <dsp:spPr>
        <a:xfrm>
          <a:off x="6646604" y="952012"/>
          <a:ext cx="1515533" cy="1515781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BC10B5-D228-447E-A0CC-D0C07B501A7C}">
      <dsp:nvSpPr>
        <dsp:cNvPr id="0" name=""/>
        <dsp:cNvSpPr/>
      </dsp:nvSpPr>
      <dsp:spPr>
        <a:xfrm>
          <a:off x="6696611" y="1007277"/>
          <a:ext cx="1414713" cy="14147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Draw up and implement the plan</a:t>
          </a:r>
          <a:endParaRPr lang="en-US" sz="1600" kern="1200" dirty="0">
            <a:latin typeface="+mj-lt"/>
          </a:endParaRPr>
        </a:p>
      </dsp:txBody>
      <dsp:txXfrm>
        <a:off x="6899058" y="1209416"/>
        <a:ext cx="1010624" cy="1010432"/>
      </dsp:txXfrm>
    </dsp:sp>
    <dsp:sp modelId="{C304AE44-E65D-45BF-B607-A4F918542B56}">
      <dsp:nvSpPr>
        <dsp:cNvPr id="0" name=""/>
        <dsp:cNvSpPr/>
      </dsp:nvSpPr>
      <dsp:spPr>
        <a:xfrm rot="2700000">
          <a:off x="5079538" y="952104"/>
          <a:ext cx="1515358" cy="1515358"/>
        </a:xfrm>
        <a:prstGeom prst="teardrop">
          <a:avLst>
            <a:gd name="adj" fmla="val 10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D41BC7-748C-4CFA-B4FE-8EE09CBB9E57}">
      <dsp:nvSpPr>
        <dsp:cNvPr id="0" name=""/>
        <dsp:cNvSpPr/>
      </dsp:nvSpPr>
      <dsp:spPr>
        <a:xfrm>
          <a:off x="5131070" y="1007277"/>
          <a:ext cx="1414713" cy="14147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File the proper documents</a:t>
          </a:r>
          <a:endParaRPr lang="en-US" sz="1600" kern="1200" dirty="0">
            <a:latin typeface="+mj-lt"/>
          </a:endParaRPr>
        </a:p>
      </dsp:txBody>
      <dsp:txXfrm>
        <a:off x="5332711" y="1209416"/>
        <a:ext cx="1010624" cy="1010432"/>
      </dsp:txXfrm>
    </dsp:sp>
    <dsp:sp modelId="{6F95CDF2-C5F8-49F5-A066-17014BD60D36}">
      <dsp:nvSpPr>
        <dsp:cNvPr id="0" name=""/>
        <dsp:cNvSpPr/>
      </dsp:nvSpPr>
      <dsp:spPr>
        <a:xfrm rot="2700000">
          <a:off x="3513997" y="952104"/>
          <a:ext cx="1515358" cy="1515358"/>
        </a:xfrm>
        <a:prstGeom prst="teardrop">
          <a:avLst>
            <a:gd name="adj" fmla="val 10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52A091-A795-4F80-B4A4-9DF6E9BD953D}">
      <dsp:nvSpPr>
        <dsp:cNvPr id="0" name=""/>
        <dsp:cNvSpPr/>
      </dsp:nvSpPr>
      <dsp:spPr>
        <a:xfrm>
          <a:off x="3564723" y="1007277"/>
          <a:ext cx="1414713" cy="14147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Secure adequate financing</a:t>
          </a:r>
          <a:endParaRPr lang="en-US" sz="1600" kern="1200" dirty="0">
            <a:latin typeface="+mj-lt"/>
          </a:endParaRPr>
        </a:p>
      </dsp:txBody>
      <dsp:txXfrm>
        <a:off x="3766364" y="1209416"/>
        <a:ext cx="1010624" cy="1010432"/>
      </dsp:txXfrm>
    </dsp:sp>
    <dsp:sp modelId="{D50691DB-7F34-4755-83F1-20E89C3ACA0E}">
      <dsp:nvSpPr>
        <dsp:cNvPr id="0" name=""/>
        <dsp:cNvSpPr/>
      </dsp:nvSpPr>
      <dsp:spPr>
        <a:xfrm rot="2700000">
          <a:off x="1947650" y="952104"/>
          <a:ext cx="1515358" cy="1515358"/>
        </a:xfrm>
        <a:prstGeom prst="teardrop">
          <a:avLst>
            <a:gd name="adj" fmla="val 10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DADF44-86D2-4517-879D-57E32EECC3E9}">
      <dsp:nvSpPr>
        <dsp:cNvPr id="0" name=""/>
        <dsp:cNvSpPr/>
      </dsp:nvSpPr>
      <dsp:spPr>
        <a:xfrm>
          <a:off x="1998376" y="1007277"/>
          <a:ext cx="1414713" cy="14147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Prepare a feasibility study</a:t>
          </a:r>
          <a:endParaRPr lang="en-US" sz="1600" kern="1200" dirty="0">
            <a:latin typeface="+mj-lt"/>
          </a:endParaRPr>
        </a:p>
      </dsp:txBody>
      <dsp:txXfrm>
        <a:off x="2200823" y="1209416"/>
        <a:ext cx="1010624" cy="1010432"/>
      </dsp:txXfrm>
    </dsp:sp>
    <dsp:sp modelId="{A2D60E57-ABED-4688-A923-4E1078E21D8D}">
      <dsp:nvSpPr>
        <dsp:cNvPr id="0" name=""/>
        <dsp:cNvSpPr/>
      </dsp:nvSpPr>
      <dsp:spPr>
        <a:xfrm rot="2700000">
          <a:off x="381302" y="952104"/>
          <a:ext cx="1515358" cy="1515358"/>
        </a:xfrm>
        <a:prstGeom prst="teardrop">
          <a:avLst>
            <a:gd name="adj" fmla="val 10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82F6BD-146D-4AA1-B3FF-A911AD708991}">
      <dsp:nvSpPr>
        <dsp:cNvPr id="0" name=""/>
        <dsp:cNvSpPr/>
      </dsp:nvSpPr>
      <dsp:spPr>
        <a:xfrm>
          <a:off x="432028" y="1007277"/>
          <a:ext cx="1414713" cy="14147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Conduct research</a:t>
          </a:r>
          <a:endParaRPr lang="en-US" sz="1600" kern="1200" dirty="0">
            <a:latin typeface="+mj-lt"/>
          </a:endParaRPr>
        </a:p>
      </dsp:txBody>
      <dsp:txXfrm>
        <a:off x="634476" y="1209416"/>
        <a:ext cx="1010624" cy="101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93BC1-A89D-4F3D-B74B-CE37D19CE0A6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205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2AE006-B0FE-439B-AFE7-7B64A715B3A7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206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6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00586E-07F2-4CB1-B91A-5B58ACEFBED3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207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7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3BD639-4CC6-44DE-912A-4F7970983F81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C084DC-70FC-4C8A-B935-753CEC770FA7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208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B13523-4BE6-4A97-9664-408E431BA776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209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C228D9-4899-45CC-8F0F-1E3A13486A37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200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C228D9-4899-45CC-8F0F-1E3A13486A37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1200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130F3-B881-48CC-89ED-21303206ECD4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119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5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461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The Entrepreneurial </a:t>
            </a: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Mind-Set </a:t>
            </a: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in the 21st Century</a:t>
            </a: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2246769"/>
          </a:xfrm>
        </p:spPr>
        <p:txBody>
          <a:bodyPr/>
          <a:lstStyle/>
          <a:p>
            <a:r>
              <a:rPr lang="en-US" dirty="0" smtClean="0"/>
              <a:t>Social Entrepreneurship and the Global Environment for Entrepreneurship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3069FB20-134C-4F03-BA04-6ECC0AE0E732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20217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Ecopreneurship</a:t>
            </a:r>
            <a:r>
              <a:rPr lang="en-US" dirty="0" smtClean="0"/>
              <a:t> (cont’d)</a:t>
            </a:r>
            <a:endParaRPr lang="en-US" dirty="0"/>
          </a:p>
        </p:txBody>
      </p:sp>
      <p:sp>
        <p:nvSpPr>
          <p:cNvPr id="120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2575" indent="-282575">
              <a:spcBef>
                <a:spcPct val="50000"/>
              </a:spcBef>
              <a:buSzTx/>
            </a:pPr>
            <a:r>
              <a:rPr lang="en-US" dirty="0"/>
              <a:t>Key Steps in an Environmental Strategy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Eliminate the concept of waste. 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Restore accountability. 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Make prices reflect costs. 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Promote diversity. 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Make conservation profitable.</a:t>
            </a:r>
          </a:p>
          <a:p>
            <a:pPr marL="914400" lvl="1" indent="-457200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Insist on accountability of nations. </a:t>
            </a:r>
          </a:p>
        </p:txBody>
      </p:sp>
      <p:pic>
        <p:nvPicPr>
          <p:cNvPr id="1202183" name="Picture 7" descr="j02378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267200"/>
            <a:ext cx="2222500" cy="17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3991398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Value and the Triple Bottom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Shared Value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approach to creating economic </a:t>
            </a:r>
            <a:r>
              <a:rPr lang="en-US" dirty="0" smtClean="0"/>
              <a:t>value that </a:t>
            </a:r>
            <a:r>
              <a:rPr lang="en-US" dirty="0"/>
              <a:t>also creates value for society by addressing </a:t>
            </a:r>
            <a:r>
              <a:rPr lang="en-US" dirty="0" smtClean="0"/>
              <a:t>its needs </a:t>
            </a:r>
            <a:r>
              <a:rPr lang="en-US" dirty="0"/>
              <a:t>and </a:t>
            </a:r>
            <a:r>
              <a:rPr lang="en-US" dirty="0" smtClean="0"/>
              <a:t>challenges.</a:t>
            </a:r>
          </a:p>
          <a:p>
            <a:pPr lvl="1"/>
            <a:r>
              <a:rPr lang="en-US" dirty="0" smtClean="0"/>
              <a:t>Transforms business thinking by addressing issues through innovation and methods.</a:t>
            </a:r>
          </a:p>
          <a:p>
            <a:r>
              <a:rPr lang="en-US" dirty="0" smtClean="0"/>
              <a:t>Triple Bottom Line (TBL)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accounting framework </a:t>
            </a:r>
            <a:r>
              <a:rPr lang="en-US" dirty="0" smtClean="0"/>
              <a:t>that goes beyond the traditional measures of profit, return on investment, and shareholder value to include environmental and social dimensions.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0114789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 smtClean="0"/>
              <a:t>Triple Bottom Line Measures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459771" y="2535866"/>
            <a:ext cx="2507456" cy="3340418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Personal income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Cost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of underemployment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Establishment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sizes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Job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growth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Employment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distribution by sector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Percentage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of firms in each sector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Revenue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by sector contributing to gross state product.</a:t>
            </a:r>
            <a:endParaRPr lang="en-US" sz="14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318271" y="2535866"/>
            <a:ext cx="2507456" cy="3340418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lnRef>
          <a:fillRef idx="1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fillRef>
          <a:effectRef idx="0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Hazardous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chemical concentrations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Selected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priority pollutants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Electricity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consumption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Fossil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fuel consumption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Solid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waste management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Hazardous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waste management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Change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in land use/land cover</a:t>
            </a:r>
            <a:endParaRPr lang="en-US" sz="14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176771" y="2535866"/>
            <a:ext cx="2507456" cy="3340418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lnRef>
          <a:fillRef idx="1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fillRef>
          <a:effectRef idx="0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Unemployment rate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Median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household income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Relative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poverty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Percentage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of population with a post-secondary degree or certificate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Average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commute time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Violent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crimes per capita</a:t>
            </a:r>
          </a:p>
          <a:p>
            <a:pPr marL="169863" lvl="1" indent="-169863" defTabSz="7112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Health-adjusted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life expectancy</a:t>
            </a:r>
            <a:endParaRPr lang="en-US" sz="14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59771" y="1524000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 rtl="0">
              <a:spcBef>
                <a:spcPts val="0"/>
              </a:spcBef>
              <a:spcAft>
                <a:spcPts val="600"/>
              </a:spcAft>
            </a:pPr>
            <a:r>
              <a:rPr lang="en-US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Economic Performance 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318271" y="1524000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5571488"/>
              <a:satOff val="19812"/>
              <a:lumOff val="44804"/>
              <a:alphaOff val="0"/>
            </a:schemeClr>
          </a:lnRef>
          <a:fillRef idx="1">
            <a:schemeClr val="accent4">
              <a:hueOff val="5571488"/>
              <a:satOff val="19812"/>
              <a:lumOff val="44804"/>
              <a:alphaOff val="0"/>
            </a:schemeClr>
          </a:fillRef>
          <a:effectRef idx="0">
            <a:schemeClr val="accent4">
              <a:hueOff val="5571488"/>
              <a:satOff val="19812"/>
              <a:lumOff val="4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Environmental Performance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176771" y="1524000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11142976"/>
              <a:satOff val="39624"/>
              <a:lumOff val="89608"/>
              <a:alphaOff val="0"/>
            </a:schemeClr>
          </a:lnRef>
          <a:fillRef idx="1">
            <a:schemeClr val="accent4">
              <a:hueOff val="11142976"/>
              <a:satOff val="39624"/>
              <a:lumOff val="89608"/>
              <a:alphaOff val="0"/>
            </a:schemeClr>
          </a:fillRef>
          <a:effectRef idx="0">
            <a:schemeClr val="accent4">
              <a:hueOff val="11142976"/>
              <a:satOff val="39624"/>
              <a:lumOff val="8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Social </a:t>
            </a: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Performance</a:t>
            </a:r>
            <a:endPara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13092420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8101"/>
            <a:ext cx="9136063" cy="661720"/>
          </a:xfrm>
        </p:spPr>
        <p:txBody>
          <a:bodyPr/>
          <a:lstStyle/>
          <a:p>
            <a:r>
              <a:rPr lang="en-US" sz="2800" dirty="0" smtClean="0"/>
              <a:t>Promoting </a:t>
            </a:r>
            <a:r>
              <a:rPr lang="en-US" sz="2800" dirty="0"/>
              <a:t>Sustainable </a:t>
            </a:r>
            <a:r>
              <a:rPr lang="en-US" sz="2800" dirty="0" smtClean="0"/>
              <a:t>Enterprises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Benefit Corporation</a:t>
            </a:r>
          </a:p>
          <a:p>
            <a:pPr marL="858837" lvl="1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Purpose</a:t>
            </a:r>
            <a:r>
              <a:rPr lang="en-US" dirty="0"/>
              <a:t>: </a:t>
            </a:r>
            <a:r>
              <a:rPr lang="en-US" dirty="0" smtClean="0"/>
              <a:t>To </a:t>
            </a:r>
            <a:r>
              <a:rPr lang="en-US" dirty="0"/>
              <a:t>create a material positive impact on society and the environment.</a:t>
            </a:r>
          </a:p>
          <a:p>
            <a:pPr marL="858837" lvl="1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Accountability</a:t>
            </a:r>
            <a:r>
              <a:rPr lang="en-US" dirty="0" smtClean="0"/>
              <a:t>: To </a:t>
            </a:r>
            <a:r>
              <a:rPr lang="en-US" dirty="0"/>
              <a:t>have a fiduciary duty to consider the interests of workers, the community</a:t>
            </a:r>
            <a:r>
              <a:rPr lang="en-US" dirty="0" smtClean="0"/>
              <a:t>, and </a:t>
            </a:r>
            <a:r>
              <a:rPr lang="en-US" dirty="0"/>
              <a:t>the environment.</a:t>
            </a:r>
          </a:p>
          <a:p>
            <a:pPr marL="858837" lvl="1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Transparency</a:t>
            </a:r>
            <a:r>
              <a:rPr lang="en-US" dirty="0" smtClean="0"/>
              <a:t>: To </a:t>
            </a:r>
            <a:r>
              <a:rPr lang="en-US" dirty="0"/>
              <a:t>report annually to the public on overall social and </a:t>
            </a:r>
            <a:r>
              <a:rPr lang="en-US" dirty="0" smtClean="0"/>
              <a:t>environmental performance </a:t>
            </a:r>
            <a:r>
              <a:rPr lang="en-US" dirty="0"/>
              <a:t>with a credible and transparent third-party standard.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093540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Global </a:t>
            </a:r>
            <a:r>
              <a:rPr lang="en-US" dirty="0" smtClean="0"/>
              <a:t>Entrepreneurs</a:t>
            </a:r>
          </a:p>
          <a:p>
            <a:pPr lvl="1"/>
            <a:r>
              <a:rPr lang="en-US" dirty="0" smtClean="0"/>
              <a:t>Opportunity-minded </a:t>
            </a:r>
            <a:r>
              <a:rPr lang="en-US" dirty="0"/>
              <a:t>and </a:t>
            </a:r>
            <a:r>
              <a:rPr lang="en-US" dirty="0" smtClean="0"/>
              <a:t>open-minded global thinkers </a:t>
            </a:r>
            <a:r>
              <a:rPr lang="en-US" dirty="0"/>
              <a:t>able to see different </a:t>
            </a:r>
            <a:r>
              <a:rPr lang="en-US" dirty="0" smtClean="0"/>
              <a:t>points of </a:t>
            </a:r>
            <a:r>
              <a:rPr lang="en-US" dirty="0"/>
              <a:t>view and weld them into a unified focus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Rise </a:t>
            </a:r>
            <a:r>
              <a:rPr lang="en-US" dirty="0"/>
              <a:t>above nationalistic differences to </a:t>
            </a:r>
            <a:r>
              <a:rPr lang="en-US" dirty="0" smtClean="0"/>
              <a:t>see the </a:t>
            </a:r>
            <a:r>
              <a:rPr lang="en-US" dirty="0"/>
              <a:t>big picture of global competition without abdicating their own nationalities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Have a </a:t>
            </a:r>
            <a:r>
              <a:rPr lang="en-US" dirty="0"/>
              <a:t>core language plus working knowledge of others. </a:t>
            </a:r>
            <a:endParaRPr lang="en-US" dirty="0" smtClean="0"/>
          </a:p>
          <a:p>
            <a:pPr lvl="1"/>
            <a:r>
              <a:rPr lang="en-US" dirty="0" smtClean="0"/>
              <a:t>Confront the learning difficulties of </a:t>
            </a:r>
            <a:r>
              <a:rPr lang="en-US" dirty="0"/>
              <a:t>language barriers head-on, recognizing the barriers such ignorance can </a:t>
            </a:r>
            <a:r>
              <a:rPr lang="en-US" dirty="0" smtClean="0"/>
              <a:t>generate.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3142448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rlie\AppData\Local\Microsoft\Windows\Temporary Internet Files\Content.IE5\GUPX3VIZ\MC900437115[1]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lum bright="36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318"/>
            <a:ext cx="9144000" cy="518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</a:t>
            </a:r>
            <a:r>
              <a:rPr lang="en-US" dirty="0" smtClean="0"/>
              <a:t>Marketplace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143000"/>
            <a:ext cx="8229600" cy="5257800"/>
          </a:xfrm>
        </p:spPr>
        <p:txBody>
          <a:bodyPr/>
          <a:lstStyle/>
          <a:p>
            <a:r>
              <a:rPr lang="en-US" dirty="0" smtClean="0"/>
              <a:t>Global Thinking</a:t>
            </a:r>
          </a:p>
          <a:p>
            <a:pPr lvl="1"/>
            <a:r>
              <a:rPr lang="en-US" dirty="0" smtClean="0"/>
              <a:t>Entrepreneurs who expand into foreign markets think about how to design and adopt strategies for different countries.</a:t>
            </a:r>
          </a:p>
          <a:p>
            <a:r>
              <a:rPr lang="en-US" dirty="0" smtClean="0"/>
              <a:t>Diaspora Networks</a:t>
            </a:r>
          </a:p>
          <a:p>
            <a:pPr lvl="1"/>
            <a:r>
              <a:rPr lang="en-US" dirty="0" smtClean="0"/>
              <a:t>Global networks of relationships </a:t>
            </a:r>
            <a:r>
              <a:rPr lang="en-US" dirty="0"/>
              <a:t>among ethnic groups that share cultural and </a:t>
            </a:r>
            <a:r>
              <a:rPr lang="en-US" dirty="0" smtClean="0"/>
              <a:t>social norms.</a:t>
            </a:r>
          </a:p>
          <a:p>
            <a:pPr lvl="1"/>
            <a:r>
              <a:rPr lang="en-US" dirty="0" smtClean="0"/>
              <a:t>Advantages of Diaspora Networks</a:t>
            </a:r>
            <a:endParaRPr lang="en-US" dirty="0"/>
          </a:p>
          <a:p>
            <a:pPr lvl="2"/>
            <a:r>
              <a:rPr lang="en-US" dirty="0" smtClean="0"/>
              <a:t>They </a:t>
            </a:r>
            <a:r>
              <a:rPr lang="en-US" dirty="0"/>
              <a:t>speed the flow of information across </a:t>
            </a:r>
            <a:r>
              <a:rPr lang="en-US" dirty="0" smtClean="0"/>
              <a:t>borders.</a:t>
            </a:r>
            <a:endParaRPr lang="en-US" dirty="0" smtClean="0"/>
          </a:p>
          <a:p>
            <a:pPr lvl="2"/>
            <a:r>
              <a:rPr lang="en-US" dirty="0" smtClean="0"/>
              <a:t>They create </a:t>
            </a:r>
            <a:r>
              <a:rPr lang="en-US" dirty="0"/>
              <a:t>a bond of </a:t>
            </a:r>
            <a:r>
              <a:rPr lang="en-US" dirty="0" smtClean="0"/>
              <a:t>trust.</a:t>
            </a:r>
            <a:endParaRPr lang="en-US" dirty="0" smtClean="0"/>
          </a:p>
          <a:p>
            <a:pPr lvl="2"/>
            <a:r>
              <a:rPr lang="en-US" dirty="0" smtClean="0"/>
              <a:t>They </a:t>
            </a:r>
            <a:r>
              <a:rPr lang="en-US" dirty="0"/>
              <a:t>create connections that help entrepreneurs collaborate within a country </a:t>
            </a:r>
            <a:r>
              <a:rPr lang="en-US" dirty="0" smtClean="0"/>
              <a:t>and across </a:t>
            </a:r>
            <a:r>
              <a:rPr lang="en-US" dirty="0"/>
              <a:t>ethnicities.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0223927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Global Marketplace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Organizations and Agreements</a:t>
            </a:r>
          </a:p>
          <a:p>
            <a:pPr lvl="1"/>
            <a:r>
              <a:rPr lang="en-US" dirty="0" smtClean="0"/>
              <a:t>Organizations, unifications, and trade agreements are some of the vehicles that have developed.</a:t>
            </a:r>
          </a:p>
          <a:p>
            <a:r>
              <a:rPr lang="en-US" dirty="0" smtClean="0"/>
              <a:t>World </a:t>
            </a:r>
            <a:r>
              <a:rPr lang="en-US" dirty="0"/>
              <a:t>Trade Organization (WTO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Umbrella </a:t>
            </a:r>
            <a:r>
              <a:rPr lang="en-US" dirty="0"/>
              <a:t>organization </a:t>
            </a:r>
            <a:r>
              <a:rPr lang="en-US" dirty="0" smtClean="0"/>
              <a:t>that overseas and administers </a:t>
            </a:r>
            <a:r>
              <a:rPr lang="en-US" dirty="0"/>
              <a:t>WTO trade </a:t>
            </a:r>
            <a:r>
              <a:rPr lang="en-US" dirty="0" smtClean="0"/>
              <a:t>agreements</a:t>
            </a:r>
            <a:endParaRPr lang="en-US" dirty="0"/>
          </a:p>
          <a:p>
            <a:pPr lvl="1"/>
            <a:r>
              <a:rPr lang="en-US" dirty="0" smtClean="0"/>
              <a:t>Handles </a:t>
            </a:r>
            <a:r>
              <a:rPr lang="en-US" dirty="0"/>
              <a:t>trade negotiations or trade </a:t>
            </a:r>
            <a:r>
              <a:rPr lang="en-US" dirty="0" smtClean="0"/>
              <a:t>disputes</a:t>
            </a:r>
          </a:p>
          <a:p>
            <a:pPr lvl="1"/>
            <a:r>
              <a:rPr lang="en-US" dirty="0" smtClean="0"/>
              <a:t>Monitors </a:t>
            </a:r>
            <a:r>
              <a:rPr lang="en-US" dirty="0"/>
              <a:t>national trade </a:t>
            </a:r>
            <a:r>
              <a:rPr lang="en-US" dirty="0" smtClean="0"/>
              <a:t>policies</a:t>
            </a:r>
            <a:endParaRPr lang="en-US" dirty="0"/>
          </a:p>
          <a:p>
            <a:pPr lvl="1"/>
            <a:r>
              <a:rPr lang="en-US" dirty="0" smtClean="0"/>
              <a:t>Provides technical </a:t>
            </a:r>
            <a:r>
              <a:rPr lang="en-US" dirty="0"/>
              <a:t>assistance and training for developing countries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1662998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Global Marketplace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North American Free Trade Agreement (NAFTA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International </a:t>
            </a:r>
            <a:r>
              <a:rPr lang="en-US" dirty="0"/>
              <a:t>agreement </a:t>
            </a:r>
            <a:r>
              <a:rPr lang="en-US" dirty="0" smtClean="0"/>
              <a:t>among Canada</a:t>
            </a:r>
            <a:r>
              <a:rPr lang="en-US" dirty="0"/>
              <a:t>, Mexico, and the United States that eliminates trade barriers among the </a:t>
            </a:r>
            <a:r>
              <a:rPr lang="en-US" dirty="0" smtClean="0"/>
              <a:t>three nations.</a:t>
            </a:r>
          </a:p>
          <a:p>
            <a:pPr lvl="1"/>
            <a:r>
              <a:rPr lang="en-US" dirty="0" smtClean="0"/>
              <a:t>Created </a:t>
            </a:r>
            <a:r>
              <a:rPr lang="en-US" dirty="0"/>
              <a:t>the world’s largest free trade area, linking 444 million people and </a:t>
            </a:r>
            <a:r>
              <a:rPr lang="en-US" dirty="0" smtClean="0"/>
              <a:t>producing $</a:t>
            </a:r>
            <a:r>
              <a:rPr lang="en-US" dirty="0"/>
              <a:t>17 trillion in goods and services </a:t>
            </a:r>
            <a:r>
              <a:rPr lang="en-US" dirty="0" smtClean="0"/>
              <a:t>annually.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8184598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D699EF64-E293-4BD2-9B45-5ED5462B4B2A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199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4167" y="53975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4.2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Top Ten Countries with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Which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U.S.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Trades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947582"/>
              </p:ext>
            </p:extLst>
          </p:nvPr>
        </p:nvGraphicFramePr>
        <p:xfrm>
          <a:off x="838199" y="1295396"/>
          <a:ext cx="7924801" cy="4382917"/>
        </p:xfrm>
        <a:graphic>
          <a:graphicData uri="http://schemas.openxmlformats.org/drawingml/2006/table">
            <a:tbl>
              <a:tblPr/>
              <a:tblGrid>
                <a:gridCol w="1066801"/>
                <a:gridCol w="2057400"/>
                <a:gridCol w="1905000"/>
                <a:gridCol w="1578064"/>
                <a:gridCol w="1317536"/>
              </a:tblGrid>
              <a:tr h="304804">
                <a:tc gridSpan="5">
                  <a:txBody>
                    <a:bodyPr/>
                    <a:lstStyle/>
                    <a:p>
                      <a:pPr marL="1174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Arial" pitchFamily="34" charset="0"/>
                        </a:rPr>
                        <a:t>The largest U.S. partners with their total trade (sum of imports and exports) in billions of U.S. dollars as of 2015: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17475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69863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50903">
                <a:tc>
                  <a:txBody>
                    <a:bodyPr/>
                    <a:lstStyle/>
                    <a:p>
                      <a:pPr marL="117475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Rank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5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117475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Country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5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Exports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5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Imports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5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69863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Total</a:t>
                      </a:r>
                      <a:r>
                        <a:rPr lang="en-US" sz="1600" b="1" spc="7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Trade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Canada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2920" marR="483235" algn="ctr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261.8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87045" marR="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290.6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4340" marR="0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552.5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China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99.6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87045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384.0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434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483.6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Mexico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02920" marR="48323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201.7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87045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246.1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434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447.8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Japan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87045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111.9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434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168.0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Germany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41.7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102.5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434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144.2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Korea, South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57.3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94.5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United Kingdom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44.9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89.9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France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26.4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65.6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Brazil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2721">
                <a:tc>
                  <a:txBody>
                    <a:bodyPr/>
                    <a:lstStyle/>
                    <a:p>
                      <a:pPr marL="2540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Taiwan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65150" marR="48196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22.3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737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34.2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56.4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0417" y="6169968"/>
            <a:ext cx="29161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dirty="0">
                <a:solidFill>
                  <a:srgbClr val="0099CC"/>
                </a:solidFill>
              </a:rPr>
              <a:t>: U.S. Census Bureau, Washington DC, </a:t>
            </a:r>
            <a:r>
              <a:rPr lang="en-US" dirty="0" smtClean="0">
                <a:solidFill>
                  <a:srgbClr val="0099CC"/>
                </a:solidFill>
              </a:rPr>
              <a:t>2015.</a:t>
            </a:r>
            <a:endParaRPr lang="en-US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28398977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Global Marketplace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European Union (EU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European Economic Community including 27 </a:t>
            </a:r>
            <a:r>
              <a:rPr lang="en-US" dirty="0"/>
              <a:t>member states which are located primarily in Europe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Objectives </a:t>
            </a:r>
            <a:r>
              <a:rPr lang="en-US" dirty="0"/>
              <a:t>of the EU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Elimination </a:t>
            </a:r>
            <a:r>
              <a:rPr lang="en-US" dirty="0"/>
              <a:t>of custom duties among </a:t>
            </a:r>
            <a:r>
              <a:rPr lang="en-US" dirty="0" smtClean="0"/>
              <a:t>member states.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Free </a:t>
            </a:r>
            <a:r>
              <a:rPr lang="en-US" dirty="0"/>
              <a:t>flow </a:t>
            </a:r>
            <a:r>
              <a:rPr lang="en-US" dirty="0" smtClean="0"/>
              <a:t>of goods </a:t>
            </a:r>
            <a:r>
              <a:rPr lang="en-US" dirty="0"/>
              <a:t>and services among all </a:t>
            </a:r>
            <a:r>
              <a:rPr lang="en-US" dirty="0" smtClean="0"/>
              <a:t>members.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Creation </a:t>
            </a:r>
            <a:r>
              <a:rPr lang="en-US" dirty="0"/>
              <a:t>of common trade policies </a:t>
            </a:r>
            <a:r>
              <a:rPr lang="en-US" dirty="0" smtClean="0"/>
              <a:t>toward all </a:t>
            </a:r>
            <a:r>
              <a:rPr lang="en-US" dirty="0"/>
              <a:t>countries outside the </a:t>
            </a:r>
            <a:r>
              <a:rPr lang="en-US" dirty="0" smtClean="0"/>
              <a:t>EU.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Free </a:t>
            </a:r>
            <a:r>
              <a:rPr lang="en-US" dirty="0"/>
              <a:t>movement of capital and personnel within </a:t>
            </a:r>
            <a:r>
              <a:rPr lang="en-US" dirty="0" smtClean="0"/>
              <a:t>the EU.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Encouragement </a:t>
            </a:r>
            <a:r>
              <a:rPr lang="en-US" dirty="0"/>
              <a:t>of economic development </a:t>
            </a:r>
            <a:r>
              <a:rPr lang="en-US" dirty="0" smtClean="0"/>
              <a:t>in the EU.</a:t>
            </a:r>
          </a:p>
          <a:p>
            <a:pPr marL="627063" lvl="1" indent="-393700">
              <a:buSzPct val="100000"/>
              <a:buFont typeface="+mj-lt"/>
              <a:buAutoNum type="arabicPeriod"/>
            </a:pPr>
            <a:r>
              <a:rPr lang="en-US" dirty="0" smtClean="0"/>
              <a:t>Monetary and </a:t>
            </a:r>
            <a:r>
              <a:rPr lang="en-US" dirty="0"/>
              <a:t>fiscal coordination among all </a:t>
            </a:r>
            <a:r>
              <a:rPr lang="en-US" dirty="0" smtClean="0"/>
              <a:t>members.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03454399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1CECB527-023B-4259-9C48-52DAA82C5CF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introduce the social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entrepreneurship movement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who would be a social entrepreneur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delve into the concept of </a:t>
            </a:r>
            <a:r>
              <a:rPr lang="en-US" sz="2400" i="1" dirty="0" smtClean="0">
                <a:effectLst/>
                <a:latin typeface="Tahoma" pitchFamily="34" charset="0"/>
                <a:cs typeface="Tahoma" pitchFamily="34" charset="0"/>
              </a:rPr>
              <a:t>shared value</a:t>
            </a:r>
            <a:endParaRPr lang="en-US" sz="2400" i="1" dirty="0">
              <a:effectLst/>
              <a:latin typeface="Tahoma" pitchFamily="34" charset="0"/>
              <a:cs typeface="Tahoma" pitchFamily="34" charset="0"/>
            </a:endParaRP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discuss the challenges of social enterprise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introduce the global opportunities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and challenges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for social entrepreneurs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present the newest developments that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have expanded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the global marketplace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methods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of entering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the international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arena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set forth the key steps for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entrepreneurs seeking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global markets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902848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Global Marketplace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en-US" dirty="0" smtClean="0"/>
              <a:t>Venturing Abroad</a:t>
            </a:r>
          </a:p>
          <a:p>
            <a:pPr lvl="1"/>
            <a:r>
              <a:rPr lang="en-US" dirty="0" smtClean="0"/>
              <a:t>Opportunities to expand internationally.</a:t>
            </a:r>
          </a:p>
          <a:p>
            <a:r>
              <a:rPr lang="en-US" dirty="0" smtClean="0"/>
              <a:t>Gradual Internationalization</a:t>
            </a:r>
          </a:p>
          <a:p>
            <a:pPr lvl="1"/>
            <a:r>
              <a:rPr lang="en-US" dirty="0" smtClean="0"/>
              <a:t>Step-by-step </a:t>
            </a:r>
            <a:r>
              <a:rPr lang="en-US" dirty="0" smtClean="0"/>
              <a:t>progress toward internationalization as </a:t>
            </a:r>
            <a:r>
              <a:rPr lang="en-US" dirty="0"/>
              <a:t>risk and commitment increase and entrepreneurs acquire more </a:t>
            </a:r>
            <a:r>
              <a:rPr lang="en-US" dirty="0" smtClean="0"/>
              <a:t>knowledge through </a:t>
            </a:r>
            <a:r>
              <a:rPr lang="en-US" dirty="0"/>
              <a:t>experience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Learning Curve Concept</a:t>
            </a:r>
          </a:p>
          <a:p>
            <a:pPr lvl="1"/>
            <a:r>
              <a:rPr lang="en-US" dirty="0" smtClean="0"/>
              <a:t>Increased sales from exports will </a:t>
            </a:r>
            <a:r>
              <a:rPr lang="en-US" dirty="0"/>
              <a:t>lead to greater efficiencies along </a:t>
            </a:r>
            <a:r>
              <a:rPr lang="en-US" dirty="0" smtClean="0"/>
              <a:t> the firm’s cost </a:t>
            </a:r>
            <a:r>
              <a:rPr lang="en-US" dirty="0"/>
              <a:t>curve, which </a:t>
            </a:r>
            <a:r>
              <a:rPr lang="en-US" dirty="0" smtClean="0"/>
              <a:t>in turn </a:t>
            </a:r>
            <a:r>
              <a:rPr lang="en-US" dirty="0"/>
              <a:t>will lead to increased </a:t>
            </a:r>
            <a:r>
              <a:rPr lang="en-US" dirty="0" smtClean="0"/>
              <a:t>overall profits as the firm expands into overseas markets.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4312603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Competitive Advantage </a:t>
            </a:r>
            <a:r>
              <a:rPr lang="en-US" dirty="0"/>
              <a:t>of </a:t>
            </a:r>
            <a:r>
              <a:rPr lang="en-US" dirty="0" smtClean="0"/>
              <a:t>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Resource-Rich </a:t>
            </a:r>
            <a:r>
              <a:rPr lang="en-US" dirty="0" smtClean="0"/>
              <a:t>Countries</a:t>
            </a:r>
            <a:endParaRPr lang="en-US" dirty="0"/>
          </a:p>
          <a:p>
            <a:pPr lvl="1"/>
            <a:r>
              <a:rPr lang="en-US" dirty="0" smtClean="0"/>
              <a:t>Have </a:t>
            </a:r>
            <a:r>
              <a:rPr lang="en-US" dirty="0"/>
              <a:t>extractive </a:t>
            </a:r>
            <a:r>
              <a:rPr lang="en-US" dirty="0" smtClean="0"/>
              <a:t>assets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OPEC nations and many parts of </a:t>
            </a:r>
            <a:r>
              <a:rPr lang="en-US" dirty="0" smtClean="0"/>
              <a:t>Africa</a:t>
            </a:r>
          </a:p>
          <a:p>
            <a:r>
              <a:rPr lang="en-US" dirty="0" smtClean="0"/>
              <a:t>Labor-Rich </a:t>
            </a:r>
            <a:r>
              <a:rPr lang="en-US" dirty="0" smtClean="0"/>
              <a:t>Countries</a:t>
            </a:r>
            <a:endParaRPr lang="en-US" dirty="0"/>
          </a:p>
          <a:p>
            <a:pPr lvl="1"/>
            <a:r>
              <a:rPr lang="en-US" dirty="0" smtClean="0"/>
              <a:t>Have vast pools of available labor</a:t>
            </a:r>
          </a:p>
          <a:p>
            <a:pPr lvl="1"/>
            <a:r>
              <a:rPr lang="en-US" dirty="0" smtClean="0"/>
              <a:t>Brazil</a:t>
            </a:r>
            <a:r>
              <a:rPr lang="en-US" dirty="0"/>
              <a:t>, India, the Philippines, and select </a:t>
            </a:r>
            <a:r>
              <a:rPr lang="en-US" dirty="0" smtClean="0"/>
              <a:t>countries in </a:t>
            </a:r>
            <a:r>
              <a:rPr lang="en-US" dirty="0"/>
              <a:t>South and Central </a:t>
            </a:r>
            <a:r>
              <a:rPr lang="en-US" dirty="0" smtClean="0"/>
              <a:t>America</a:t>
            </a:r>
          </a:p>
          <a:p>
            <a:r>
              <a:rPr lang="en-US" dirty="0" smtClean="0"/>
              <a:t>Market-Rich </a:t>
            </a:r>
            <a:r>
              <a:rPr lang="en-US" dirty="0" smtClean="0"/>
              <a:t>Countries</a:t>
            </a:r>
          </a:p>
          <a:p>
            <a:pPr lvl="1"/>
            <a:r>
              <a:rPr lang="en-US" dirty="0" smtClean="0"/>
              <a:t>Have large purchasing power</a:t>
            </a:r>
          </a:p>
          <a:p>
            <a:pPr lvl="1"/>
            <a:r>
              <a:rPr lang="en-US" dirty="0" smtClean="0"/>
              <a:t>Europe, Brazil</a:t>
            </a:r>
            <a:r>
              <a:rPr lang="en-US" dirty="0"/>
              <a:t>, Mexico, India, China, and the United </a:t>
            </a:r>
            <a:r>
              <a:rPr lang="en-US" dirty="0" smtClean="0"/>
              <a:t>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4–</a:t>
            </a:r>
            <a:fld id="{277111D8-FCEB-43A3-98EE-77B93CD5E3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1972601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</a:t>
            </a:r>
            <a:r>
              <a:rPr lang="en-US" dirty="0"/>
              <a:t>at </a:t>
            </a:r>
            <a:r>
              <a:rPr lang="en-US" dirty="0" smtClean="0"/>
              <a:t>Inception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Characteristics of “Born Global” Firms</a:t>
            </a:r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Global </a:t>
            </a:r>
            <a:r>
              <a:rPr lang="en-US" dirty="0"/>
              <a:t>vision from </a:t>
            </a:r>
            <a:r>
              <a:rPr lang="en-US" dirty="0" smtClean="0"/>
              <a:t>inception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Internationally </a:t>
            </a:r>
            <a:r>
              <a:rPr lang="en-US" dirty="0"/>
              <a:t>experienced </a:t>
            </a:r>
            <a:r>
              <a:rPr lang="en-US" dirty="0" smtClean="0"/>
              <a:t>management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Strong </a:t>
            </a:r>
            <a:r>
              <a:rPr lang="en-US" dirty="0"/>
              <a:t>international business </a:t>
            </a:r>
            <a:r>
              <a:rPr lang="en-US" dirty="0" smtClean="0"/>
              <a:t>network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Preemptive </a:t>
            </a:r>
            <a:r>
              <a:rPr lang="en-US" dirty="0"/>
              <a:t>technology or </a:t>
            </a:r>
            <a:r>
              <a:rPr lang="en-US" dirty="0" smtClean="0"/>
              <a:t>marketing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Unique </a:t>
            </a:r>
            <a:r>
              <a:rPr lang="en-US" dirty="0"/>
              <a:t>intangible </a:t>
            </a:r>
            <a:r>
              <a:rPr lang="en-US" dirty="0" smtClean="0"/>
              <a:t>asset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Linked product or </a:t>
            </a:r>
            <a:r>
              <a:rPr lang="en-US" dirty="0" smtClean="0"/>
              <a:t>service</a:t>
            </a:r>
            <a:endParaRPr lang="en-US" dirty="0" smtClean="0"/>
          </a:p>
          <a:p>
            <a:pPr marL="627063" lvl="1" indent="-3937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dirty="0" smtClean="0"/>
              <a:t>Tight </a:t>
            </a:r>
            <a:r>
              <a:rPr lang="en-US" dirty="0"/>
              <a:t>organizational coordination </a:t>
            </a:r>
            <a:r>
              <a:rPr lang="en-US" dirty="0" smtClean="0"/>
              <a:t>worldwide</a:t>
            </a:r>
            <a:endParaRPr lang="en-US" dirty="0" smtClean="0"/>
          </a:p>
          <a:p>
            <a:pPr lvl="1">
              <a:spcBef>
                <a:spcPts val="12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9512995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Going International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Importing</a:t>
            </a:r>
          </a:p>
          <a:p>
            <a:pPr lvl="1"/>
            <a:r>
              <a:rPr lang="en-US" dirty="0" smtClean="0"/>
              <a:t>Buying </a:t>
            </a:r>
            <a:r>
              <a:rPr lang="en-US" dirty="0"/>
              <a:t>and shipping foreign-produced goods for domestic </a:t>
            </a:r>
            <a:r>
              <a:rPr lang="en-US" dirty="0" smtClean="0"/>
              <a:t>consumption.</a:t>
            </a:r>
          </a:p>
          <a:p>
            <a:r>
              <a:rPr lang="en-US" dirty="0" smtClean="0"/>
              <a:t>Exporting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shipping of a </a:t>
            </a:r>
            <a:r>
              <a:rPr lang="en-US" dirty="0" smtClean="0"/>
              <a:t>domestically produced </a:t>
            </a:r>
            <a:r>
              <a:rPr lang="en-US" dirty="0"/>
              <a:t>good to a foreign destination for </a:t>
            </a:r>
            <a:r>
              <a:rPr lang="en-US" dirty="0" smtClean="0"/>
              <a:t>consumption.</a:t>
            </a:r>
          </a:p>
          <a:p>
            <a:r>
              <a:rPr lang="en-US" dirty="0" smtClean="0"/>
              <a:t>International Alliances</a:t>
            </a:r>
          </a:p>
          <a:p>
            <a:pPr lvl="1"/>
            <a:r>
              <a:rPr lang="en-US" dirty="0" smtClean="0"/>
              <a:t>Agreements </a:t>
            </a:r>
            <a:r>
              <a:rPr lang="en-US" dirty="0"/>
              <a:t>between companies from two or </a:t>
            </a:r>
            <a:r>
              <a:rPr lang="en-US" dirty="0" smtClean="0"/>
              <a:t>more </a:t>
            </a:r>
            <a:r>
              <a:rPr lang="en-US" dirty="0" smtClean="0"/>
              <a:t>countries; not </a:t>
            </a:r>
            <a:r>
              <a:rPr lang="en-US" dirty="0"/>
              <a:t>legally binding.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0594079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D699EF64-E293-4BD2-9B45-5ED5462B4B2A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99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4167" y="53975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4.3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Types of International Alliances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6031468"/>
            <a:ext cx="5068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dirty="0">
                <a:solidFill>
                  <a:srgbClr val="0099CC"/>
                </a:solidFill>
              </a:rPr>
              <a:t>: </a:t>
            </a:r>
            <a:r>
              <a:rPr lang="en-US" dirty="0" smtClean="0">
                <a:solidFill>
                  <a:srgbClr val="0099CC"/>
                </a:solidFill>
              </a:rPr>
              <a:t>Adapted </a:t>
            </a:r>
            <a:r>
              <a:rPr lang="en-US" dirty="0">
                <a:solidFill>
                  <a:srgbClr val="0099CC"/>
                </a:solidFill>
              </a:rPr>
              <a:t>from John B. Cullen and K. Praveen Parboteeah,</a:t>
            </a:r>
            <a:r>
              <a:rPr lang="en-US" i="1" dirty="0">
                <a:solidFill>
                  <a:srgbClr val="0099CC"/>
                </a:solidFill>
              </a:rPr>
              <a:t> Multinational Management:</a:t>
            </a:r>
            <a:r>
              <a:rPr lang="en-US" i="1" dirty="0" smtClean="0">
                <a:solidFill>
                  <a:srgbClr val="0099CC"/>
                </a:solidFill>
              </a:rPr>
              <a:t> </a:t>
            </a:r>
            <a:br>
              <a:rPr lang="en-US" i="1" dirty="0" smtClean="0">
                <a:solidFill>
                  <a:srgbClr val="0099CC"/>
                </a:solidFill>
              </a:rPr>
            </a:br>
            <a:r>
              <a:rPr lang="en-US" i="1" dirty="0" smtClean="0">
                <a:solidFill>
                  <a:srgbClr val="0099CC"/>
                </a:solidFill>
              </a:rPr>
              <a:t>A </a:t>
            </a:r>
            <a:r>
              <a:rPr lang="en-US" i="1" dirty="0">
                <a:solidFill>
                  <a:srgbClr val="0099CC"/>
                </a:solidFill>
              </a:rPr>
              <a:t>Strategic Approach</a:t>
            </a:r>
            <a:r>
              <a:rPr lang="en-US" dirty="0">
                <a:solidFill>
                  <a:srgbClr val="0099CC"/>
                </a:solidFill>
              </a:rPr>
              <a:t>, 5th ed</a:t>
            </a:r>
            <a:r>
              <a:rPr lang="en-US" dirty="0" smtClean="0">
                <a:solidFill>
                  <a:srgbClr val="0099CC"/>
                </a:solidFill>
              </a:rPr>
              <a:t>. (</a:t>
            </a:r>
            <a:r>
              <a:rPr lang="en-US" dirty="0">
                <a:solidFill>
                  <a:srgbClr val="0099CC"/>
                </a:solidFill>
              </a:rPr>
              <a:t>Mason, OH: Cengage/South-Western, 2011), p. 352.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63705"/>
              </p:ext>
            </p:extLst>
          </p:nvPr>
        </p:nvGraphicFramePr>
        <p:xfrm>
          <a:off x="381000" y="1432560"/>
          <a:ext cx="8382000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5500"/>
                <a:gridCol w="2324100"/>
                <a:gridCol w="25908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Alliance</a:t>
                      </a:r>
                      <a:b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Degree of </a:t>
                      </a:r>
                      <a:b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Involvement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Ease of </a:t>
                      </a:r>
                      <a:b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Dissolution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Legal </a:t>
                      </a:r>
                      <a:b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Entity</a:t>
                      </a:r>
                      <a:endParaRPr lang="en-US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Informal international cooperative alliance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Limited in scope and time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Easy and convenient for either side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None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Formal international</a:t>
                      </a: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cooperative alliance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Deeper involvement; exchange of proprietary knowledge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More difficult to dissolve due to legal obligations and commitment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None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Internal joint venture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Deep involvement; requires exchange of financial information, proprietary knowledge, and resources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Most difficult to dissolve due to the significant investment of both</a:t>
                      </a:r>
                    </a:p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companies and the existence of a legal entity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Separate company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2219143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Ventures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733800" cy="5181600"/>
          </a:xfrm>
        </p:spPr>
        <p:txBody>
          <a:bodyPr/>
          <a:lstStyle/>
          <a:p>
            <a:r>
              <a:rPr lang="en-US" dirty="0"/>
              <a:t>Advantages </a:t>
            </a:r>
            <a:endParaRPr lang="en-US" dirty="0" smtClean="0"/>
          </a:p>
          <a:p>
            <a:pPr marL="457200" lvl="1" indent="-223838"/>
            <a:r>
              <a:rPr lang="en-US" dirty="0" smtClean="0"/>
              <a:t>Immediate intimate </a:t>
            </a:r>
            <a:r>
              <a:rPr lang="en-US" dirty="0"/>
              <a:t>knowledge of the </a:t>
            </a:r>
            <a:r>
              <a:rPr lang="en-US" dirty="0" smtClean="0"/>
              <a:t>local conditions </a:t>
            </a:r>
            <a:r>
              <a:rPr lang="en-US" dirty="0"/>
              <a:t>and </a:t>
            </a:r>
            <a:r>
              <a:rPr lang="en-US" dirty="0" smtClean="0"/>
              <a:t>government</a:t>
            </a:r>
          </a:p>
          <a:p>
            <a:pPr marL="457200" lvl="1" indent="-223838"/>
            <a:r>
              <a:rPr lang="en-US" dirty="0" smtClean="0"/>
              <a:t>Use of the </a:t>
            </a:r>
            <a:r>
              <a:rPr lang="en-US" dirty="0"/>
              <a:t>resources of the other firms involved in the </a:t>
            </a:r>
            <a:r>
              <a:rPr lang="en-US" dirty="0" smtClean="0"/>
              <a:t>venture</a:t>
            </a:r>
          </a:p>
          <a:p>
            <a:pPr marL="457200" lvl="1" indent="-223838"/>
            <a:r>
              <a:rPr lang="en-US" dirty="0" smtClean="0"/>
              <a:t>Initial </a:t>
            </a:r>
            <a:r>
              <a:rPr lang="en-US" dirty="0"/>
              <a:t>capital outlay and </a:t>
            </a:r>
            <a:r>
              <a:rPr lang="en-US" dirty="0" smtClean="0"/>
              <a:t>overall </a:t>
            </a:r>
            <a:r>
              <a:rPr lang="en-US" dirty="0"/>
              <a:t>risk </a:t>
            </a:r>
            <a:r>
              <a:rPr lang="en-US" dirty="0" smtClean="0"/>
              <a:t>are lower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962400" cy="5181600"/>
          </a:xfrm>
        </p:spPr>
        <p:txBody>
          <a:bodyPr/>
          <a:lstStyle/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Fragmented management control of the venture’s operations</a:t>
            </a:r>
          </a:p>
          <a:p>
            <a:pPr lvl="1"/>
            <a:r>
              <a:rPr lang="en-US" dirty="0" smtClean="0"/>
              <a:t>Differences </a:t>
            </a:r>
            <a:r>
              <a:rPr lang="en-US" dirty="0"/>
              <a:t>of opinion </a:t>
            </a:r>
            <a:r>
              <a:rPr lang="en-US" dirty="0" smtClean="0"/>
              <a:t>that reflect </a:t>
            </a:r>
            <a:r>
              <a:rPr lang="en-US" dirty="0"/>
              <a:t>different </a:t>
            </a:r>
            <a:r>
              <a:rPr lang="en-US" dirty="0" smtClean="0"/>
              <a:t>nationalities</a:t>
            </a:r>
          </a:p>
          <a:p>
            <a:pPr lvl="1"/>
            <a:r>
              <a:rPr lang="en-US" dirty="0" smtClean="0"/>
              <a:t>Unanticipated withdrawal of a participating firm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1442400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Foreign 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Foreign Investment </a:t>
            </a:r>
          </a:p>
          <a:p>
            <a:pPr lvl="1"/>
            <a:r>
              <a:rPr lang="en-US" dirty="0" smtClean="0"/>
              <a:t>Is </a:t>
            </a:r>
            <a:r>
              <a:rPr lang="en-US" dirty="0"/>
              <a:t>a domestically controlled foreign production </a:t>
            </a:r>
            <a:r>
              <a:rPr lang="en-US" dirty="0" smtClean="0"/>
              <a:t>facility that results from a foreign firm:</a:t>
            </a:r>
          </a:p>
          <a:p>
            <a:pPr lvl="2"/>
            <a:r>
              <a:rPr lang="en-US" sz="2400" dirty="0" smtClean="0"/>
              <a:t>Acquiring an interest </a:t>
            </a:r>
            <a:r>
              <a:rPr lang="en-US" sz="2400" dirty="0"/>
              <a:t>in an ongoing foreign operation</a:t>
            </a:r>
            <a:r>
              <a:rPr lang="en-US" sz="2400" dirty="0" smtClean="0"/>
              <a:t>.</a:t>
            </a:r>
          </a:p>
          <a:p>
            <a:pPr lvl="2"/>
            <a:r>
              <a:rPr lang="en-US" sz="2400" dirty="0" smtClean="0"/>
              <a:t>Obtaining </a:t>
            </a:r>
            <a:r>
              <a:rPr lang="en-US" sz="2400" dirty="0"/>
              <a:t>a majority interest in a foreign </a:t>
            </a:r>
            <a:r>
              <a:rPr lang="en-US" sz="2400" dirty="0" smtClean="0"/>
              <a:t>company.</a:t>
            </a:r>
          </a:p>
          <a:p>
            <a:pPr lvl="2"/>
            <a:r>
              <a:rPr lang="en-US" sz="2400" dirty="0" smtClean="0"/>
              <a:t>Purchasing </a:t>
            </a:r>
            <a:r>
              <a:rPr lang="en-US" sz="2400" dirty="0"/>
              <a:t>part of </a:t>
            </a:r>
            <a:r>
              <a:rPr lang="en-US" sz="2400" dirty="0" smtClean="0"/>
              <a:t>the assets </a:t>
            </a:r>
            <a:r>
              <a:rPr lang="en-US" sz="2400" dirty="0"/>
              <a:t>of a foreign concern in order to establish a direct </a:t>
            </a:r>
            <a:r>
              <a:rPr lang="en-US" sz="2400" dirty="0" smtClean="0"/>
              <a:t>investment.</a:t>
            </a:r>
          </a:p>
          <a:p>
            <a:pPr lvl="2"/>
            <a:r>
              <a:rPr lang="en-US" sz="2400" dirty="0" smtClean="0"/>
              <a:t>Building </a:t>
            </a:r>
            <a:r>
              <a:rPr lang="en-US" sz="2400" dirty="0"/>
              <a:t>a facility in a foreign </a:t>
            </a:r>
            <a:r>
              <a:rPr lang="en-US" sz="2400" dirty="0" smtClean="0"/>
              <a:t>country.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05902521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Foreign Investment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Licensing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business arrangement in which </a:t>
            </a:r>
            <a:r>
              <a:rPr lang="en-US" dirty="0" smtClean="0"/>
              <a:t>a </a:t>
            </a:r>
            <a:r>
              <a:rPr lang="en-US" dirty="0"/>
              <a:t>manufacturer of a product (or a firm </a:t>
            </a:r>
            <a:r>
              <a:rPr lang="en-US" dirty="0" smtClean="0"/>
              <a:t>with proprietary </a:t>
            </a:r>
            <a:r>
              <a:rPr lang="en-US" dirty="0"/>
              <a:t>rights over certain technology or trademarks) grants permission to some </a:t>
            </a:r>
            <a:r>
              <a:rPr lang="en-US" dirty="0" smtClean="0"/>
              <a:t>other group </a:t>
            </a:r>
            <a:r>
              <a:rPr lang="en-US" dirty="0"/>
              <a:t>or individual to manufacture that product in return for specified royalties or </a:t>
            </a:r>
            <a:r>
              <a:rPr lang="en-US" dirty="0" smtClean="0"/>
              <a:t>other payments.</a:t>
            </a:r>
          </a:p>
          <a:p>
            <a:r>
              <a:rPr lang="en-US" dirty="0" smtClean="0"/>
              <a:t>Types of Licensing</a:t>
            </a:r>
          </a:p>
          <a:p>
            <a:pPr lvl="1"/>
            <a:r>
              <a:rPr lang="en-US" dirty="0" smtClean="0"/>
              <a:t>Patents</a:t>
            </a:r>
          </a:p>
          <a:p>
            <a:pPr lvl="1"/>
            <a:r>
              <a:rPr lang="en-US" dirty="0" smtClean="0"/>
              <a:t>Trademarks</a:t>
            </a:r>
          </a:p>
          <a:p>
            <a:pPr lvl="1"/>
            <a:r>
              <a:rPr lang="en-US" dirty="0" smtClean="0"/>
              <a:t>Technical Know-How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5940960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Entering the International Marketplace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396104"/>
              </p:ext>
            </p:extLst>
          </p:nvPr>
        </p:nvGraphicFramePr>
        <p:xfrm>
          <a:off x="457200" y="1676400"/>
          <a:ext cx="82296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203009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Researching Foreign Markets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29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1219200" y="1579334"/>
            <a:ext cx="6705600" cy="4004132"/>
            <a:chOff x="1619836" y="1579334"/>
            <a:chExt cx="5904328" cy="4004132"/>
          </a:xfrm>
        </p:grpSpPr>
        <p:sp>
          <p:nvSpPr>
            <p:cNvPr id="9" name="Freeform 8"/>
            <p:cNvSpPr/>
            <p:nvPr/>
          </p:nvSpPr>
          <p:spPr>
            <a:xfrm rot="16200000">
              <a:off x="4253034" y="2744469"/>
              <a:ext cx="637930" cy="26422"/>
            </a:xfrm>
            <a:custGeom>
              <a:avLst/>
              <a:gdLst>
                <a:gd name="connsiteX0" fmla="*/ 0 w 637930"/>
                <a:gd name="connsiteY0" fmla="*/ 13211 h 26422"/>
                <a:gd name="connsiteX1" fmla="*/ 637930 w 637930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7930" h="26422">
                  <a:moveTo>
                    <a:pt x="0" y="13211"/>
                  </a:moveTo>
                  <a:lnTo>
                    <a:pt x="637930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5717" tIns="-2737" rIns="315717" bIns="-2737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3629317" y="1579334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Government regulations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rot="19285714">
              <a:off x="5100979" y="3098046"/>
              <a:ext cx="454243" cy="26422"/>
            </a:xfrm>
            <a:custGeom>
              <a:avLst/>
              <a:gdLst>
                <a:gd name="connsiteX0" fmla="*/ 0 w 454243"/>
                <a:gd name="connsiteY0" fmla="*/ 13211 h 26422"/>
                <a:gd name="connsiteX1" fmla="*/ 454243 w 454243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4243" h="26422">
                  <a:moveTo>
                    <a:pt x="0" y="13211"/>
                  </a:moveTo>
                  <a:lnTo>
                    <a:pt x="454243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465" tIns="1854" rIns="228466" bIns="1855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77436" y="2265134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Political </a:t>
              </a:r>
              <a:b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</a:b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climate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771429">
              <a:off x="5370952" y="3918706"/>
              <a:ext cx="309620" cy="26422"/>
            </a:xfrm>
            <a:custGeom>
              <a:avLst/>
              <a:gdLst>
                <a:gd name="connsiteX0" fmla="*/ 0 w 309620"/>
                <a:gd name="connsiteY0" fmla="*/ 13211 h 26422"/>
                <a:gd name="connsiteX1" fmla="*/ 309620 w 309620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9620" h="26422">
                  <a:moveTo>
                    <a:pt x="0" y="13211"/>
                  </a:moveTo>
                  <a:lnTo>
                    <a:pt x="309620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9770" tIns="5470" rIns="159768" bIns="54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638800" y="3581400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1469" tIns="195633" rIns="23146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Infrastructure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 rot="3857143">
              <a:off x="4693591" y="4565023"/>
              <a:ext cx="588984" cy="26422"/>
            </a:xfrm>
            <a:custGeom>
              <a:avLst/>
              <a:gdLst>
                <a:gd name="connsiteX0" fmla="*/ 0 w 588984"/>
                <a:gd name="connsiteY0" fmla="*/ 13211 h 26422"/>
                <a:gd name="connsiteX1" fmla="*/ 588984 w 588984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8984" h="26422">
                  <a:moveTo>
                    <a:pt x="0" y="13211"/>
                  </a:moveTo>
                  <a:lnTo>
                    <a:pt x="588984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2468" tIns="-1514" rIns="292466" bIns="-1514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820236" y="4724400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Distribution channels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17742857">
              <a:off x="3861423" y="4565022"/>
              <a:ext cx="588984" cy="26423"/>
            </a:xfrm>
            <a:custGeom>
              <a:avLst/>
              <a:gdLst>
                <a:gd name="connsiteX0" fmla="*/ 0 w 588984"/>
                <a:gd name="connsiteY0" fmla="*/ 13211 h 26422"/>
                <a:gd name="connsiteX1" fmla="*/ 588984 w 588984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8984" h="26422">
                  <a:moveTo>
                    <a:pt x="588984" y="13211"/>
                  </a:moveTo>
                  <a:lnTo>
                    <a:pt x="0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2466" tIns="-1513" rIns="292468" bIns="-1514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514600" y="4724400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Competition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 rot="20828571">
              <a:off x="3463426" y="3918705"/>
              <a:ext cx="309621" cy="26423"/>
            </a:xfrm>
            <a:custGeom>
              <a:avLst/>
              <a:gdLst>
                <a:gd name="connsiteX0" fmla="*/ 0 w 309620"/>
                <a:gd name="connsiteY0" fmla="*/ 13211 h 26422"/>
                <a:gd name="connsiteX1" fmla="*/ 309620 w 309620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9620" h="26422">
                  <a:moveTo>
                    <a:pt x="309620" y="13211"/>
                  </a:moveTo>
                  <a:lnTo>
                    <a:pt x="0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9769" tIns="5472" rIns="159770" bIns="54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1619836" y="3581400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Market size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 rot="2314286">
              <a:off x="3588777" y="3098046"/>
              <a:ext cx="454244" cy="26422"/>
            </a:xfrm>
            <a:custGeom>
              <a:avLst/>
              <a:gdLst>
                <a:gd name="connsiteX0" fmla="*/ 0 w 454243"/>
                <a:gd name="connsiteY0" fmla="*/ 13211 h 26422"/>
                <a:gd name="connsiteX1" fmla="*/ 454243 w 454243"/>
                <a:gd name="connsiteY1" fmla="*/ 13211 h 2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4243" h="26422">
                  <a:moveTo>
                    <a:pt x="454243" y="13211"/>
                  </a:moveTo>
                  <a:lnTo>
                    <a:pt x="0" y="13211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466" tIns="1855" rIns="228466" bIns="1855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1981200" y="2265134"/>
              <a:ext cx="1885364" cy="859066"/>
            </a:xfrm>
            <a:custGeom>
              <a:avLst/>
              <a:gdLst>
                <a:gd name="connsiteX0" fmla="*/ 0 w 1580566"/>
                <a:gd name="connsiteY0" fmla="*/ 637582 h 1275164"/>
                <a:gd name="connsiteX1" fmla="*/ 790283 w 1580566"/>
                <a:gd name="connsiteY1" fmla="*/ 0 h 1275164"/>
                <a:gd name="connsiteX2" fmla="*/ 1580566 w 1580566"/>
                <a:gd name="connsiteY2" fmla="*/ 637582 h 1275164"/>
                <a:gd name="connsiteX3" fmla="*/ 790283 w 1580566"/>
                <a:gd name="connsiteY3" fmla="*/ 1275164 h 1275164"/>
                <a:gd name="connsiteX4" fmla="*/ 0 w 1580566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566" h="1275164">
                  <a:moveTo>
                    <a:pt x="0" y="637582"/>
                  </a:moveTo>
                  <a:cubicBezTo>
                    <a:pt x="0" y="285455"/>
                    <a:pt x="353822" y="0"/>
                    <a:pt x="790283" y="0"/>
                  </a:cubicBezTo>
                  <a:cubicBezTo>
                    <a:pt x="1226744" y="0"/>
                    <a:pt x="1580566" y="285455"/>
                    <a:pt x="1580566" y="637582"/>
                  </a:cubicBezTo>
                  <a:cubicBezTo>
                    <a:pt x="1580566" y="989709"/>
                    <a:pt x="1226744" y="1275164"/>
                    <a:pt x="790283" y="1275164"/>
                  </a:cubicBezTo>
                  <a:cubicBezTo>
                    <a:pt x="353822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70C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59" tIns="195633" rIns="240359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Local customs and culture</a:t>
              </a:r>
              <a:endPara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618237" y="3026734"/>
              <a:ext cx="1907527" cy="1275164"/>
            </a:xfrm>
            <a:custGeom>
              <a:avLst/>
              <a:gdLst>
                <a:gd name="connsiteX0" fmla="*/ 0 w 1676395"/>
                <a:gd name="connsiteY0" fmla="*/ 637582 h 1275164"/>
                <a:gd name="connsiteX1" fmla="*/ 838198 w 1676395"/>
                <a:gd name="connsiteY1" fmla="*/ 0 h 1275164"/>
                <a:gd name="connsiteX2" fmla="*/ 1676396 w 1676395"/>
                <a:gd name="connsiteY2" fmla="*/ 637582 h 1275164"/>
                <a:gd name="connsiteX3" fmla="*/ 838198 w 1676395"/>
                <a:gd name="connsiteY3" fmla="*/ 1275164 h 1275164"/>
                <a:gd name="connsiteX4" fmla="*/ 0 w 1676395"/>
                <a:gd name="connsiteY4" fmla="*/ 637582 h 12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395" h="1275164">
                  <a:moveTo>
                    <a:pt x="0" y="637582"/>
                  </a:moveTo>
                  <a:cubicBezTo>
                    <a:pt x="0" y="285455"/>
                    <a:pt x="375274" y="0"/>
                    <a:pt x="838198" y="0"/>
                  </a:cubicBezTo>
                  <a:cubicBezTo>
                    <a:pt x="1301122" y="0"/>
                    <a:pt x="1676396" y="285455"/>
                    <a:pt x="1676396" y="637582"/>
                  </a:cubicBezTo>
                  <a:cubicBezTo>
                    <a:pt x="1676396" y="989709"/>
                    <a:pt x="1301122" y="1275164"/>
                    <a:pt x="838198" y="1275164"/>
                  </a:cubicBezTo>
                  <a:cubicBezTo>
                    <a:pt x="375274" y="1275164"/>
                    <a:pt x="0" y="989709"/>
                    <a:pt x="0" y="637582"/>
                  </a:cubicBezTo>
                  <a:close/>
                </a:path>
              </a:pathLst>
            </a:cu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4392" tIns="195633" rIns="254392" bIns="195633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Market </a:t>
              </a:r>
              <a:br>
                <a:rPr lang="en-US" sz="1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</a:br>
              <a:r>
                <a:rPr lang="en-US" sz="1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Research Parameters</a:t>
              </a:r>
              <a:endParaRPr lang="en-US" sz="1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0067367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1BB8A1D9-35EB-4A3C-8822-E1B01E8EC8AF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1960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Social Entrepreneurship Movement</a:t>
            </a:r>
          </a:p>
        </p:txBody>
      </p:sp>
      <p:sp>
        <p:nvSpPr>
          <p:cNvPr id="1196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Social Entrepreneurship</a:t>
            </a:r>
          </a:p>
          <a:p>
            <a:pPr lvl="1"/>
            <a:r>
              <a:rPr lang="en-US" dirty="0" smtClean="0"/>
              <a:t>Entrepreneurship that is a form that exhibits characteristics of non-profits, governments, and businesses.</a:t>
            </a:r>
          </a:p>
          <a:p>
            <a:pPr lvl="1"/>
            <a:r>
              <a:rPr lang="en-US" dirty="0" smtClean="0"/>
              <a:t>Combination of private-sector focus on innovation, risk-taking, and large-scale transformation with social problem </a:t>
            </a:r>
            <a:r>
              <a:rPr lang="en-US" dirty="0" smtClean="0"/>
              <a:t>solving.</a:t>
            </a:r>
            <a:endParaRPr lang="en-US" dirty="0" smtClean="0"/>
          </a:p>
          <a:p>
            <a:r>
              <a:rPr lang="en-US" dirty="0" smtClean="0"/>
              <a:t>The Social </a:t>
            </a:r>
            <a:r>
              <a:rPr lang="en-US" dirty="0"/>
              <a:t>Entrepreneurship Process</a:t>
            </a:r>
          </a:p>
          <a:p>
            <a:pPr lvl="1"/>
            <a:r>
              <a:rPr lang="en-US" dirty="0"/>
              <a:t>Recognition of a perceived social </a:t>
            </a:r>
            <a:r>
              <a:rPr lang="en-US" dirty="0" smtClean="0"/>
              <a:t>opportunity translated into an enterprise concept.</a:t>
            </a:r>
          </a:p>
          <a:p>
            <a:pPr lvl="1"/>
            <a:r>
              <a:rPr lang="en-US" dirty="0" smtClean="0"/>
              <a:t>Resources are acquired to execute the enterprise’s goals.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0181777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Researching Foreign Markets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77200" cy="5181600"/>
          </a:xfrm>
        </p:spPr>
        <p:txBody>
          <a:bodyPr/>
          <a:lstStyle/>
          <a:p>
            <a:r>
              <a:rPr lang="en-US" dirty="0" smtClean="0"/>
              <a:t>Foreign Market Dangers:</a:t>
            </a:r>
          </a:p>
          <a:p>
            <a:pPr lvl="1"/>
            <a:r>
              <a:rPr lang="en-US" dirty="0" smtClean="0"/>
              <a:t>Ignorance </a:t>
            </a:r>
            <a:r>
              <a:rPr lang="en-US" dirty="0"/>
              <a:t>and </a:t>
            </a:r>
            <a:r>
              <a:rPr lang="en-US" dirty="0" smtClean="0"/>
              <a:t>uncertainty</a:t>
            </a:r>
          </a:p>
          <a:p>
            <a:pPr lvl="1"/>
            <a:r>
              <a:rPr lang="en-US" dirty="0" smtClean="0"/>
              <a:t>Lack </a:t>
            </a:r>
            <a:r>
              <a:rPr lang="en-US" dirty="0"/>
              <a:t>of </a:t>
            </a:r>
            <a:r>
              <a:rPr lang="en-US" dirty="0" smtClean="0"/>
              <a:t>experience</a:t>
            </a:r>
          </a:p>
          <a:p>
            <a:pPr lvl="1"/>
            <a:r>
              <a:rPr lang="en-US" dirty="0"/>
              <a:t>Lack of </a:t>
            </a:r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Imposed restrictions (demands and red tape)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651193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/>
              <a:t>International Threats and Risks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459771" y="1850066"/>
            <a:ext cx="2507456" cy="1883734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Unstable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governments, disruptions caused by territorial conflicts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wars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regionalism, illegal occupation, and political ideological differences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318271" y="1850066"/>
            <a:ext cx="2507456" cy="1883734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lnRef>
          <a:fillRef idx="1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fillRef>
          <a:effectRef idx="0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Changes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in tax laws, rapid rises in costs, strikes,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sudden increases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in raw materials, and cyclical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/ dramatic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shifts in GNP.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248400" y="1850066"/>
            <a:ext cx="2507456" cy="1883734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lnRef>
          <a:fillRef idx="1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fillRef>
          <a:effectRef idx="0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Antagonism among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classes, religious conflict, unequal income distribution, union militancy,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civil war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and riots.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59771" y="1371600"/>
            <a:ext cx="2507456" cy="4695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600"/>
              </a:spcBef>
              <a:spcAft>
                <a:spcPts val="0"/>
              </a:spcAft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Political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Risks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318271" y="1371600"/>
            <a:ext cx="2507456" cy="4695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5571488"/>
              <a:satOff val="19812"/>
              <a:lumOff val="44804"/>
              <a:alphaOff val="0"/>
            </a:schemeClr>
          </a:lnRef>
          <a:fillRef idx="1">
            <a:schemeClr val="accent4">
              <a:hueOff val="5571488"/>
              <a:satOff val="19812"/>
              <a:lumOff val="44804"/>
              <a:alphaOff val="0"/>
            </a:schemeClr>
          </a:fillRef>
          <a:effectRef idx="0">
            <a:schemeClr val="accent4">
              <a:hueOff val="5571488"/>
              <a:satOff val="19812"/>
              <a:lumOff val="4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600"/>
              </a:spcBef>
              <a:spcAft>
                <a:spcPts val="0"/>
              </a:spcAft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Economic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Risks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248400" y="1371600"/>
            <a:ext cx="2507456" cy="4695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11142976"/>
              <a:satOff val="39624"/>
              <a:lumOff val="89608"/>
              <a:alphaOff val="0"/>
            </a:schemeClr>
          </a:lnRef>
          <a:fillRef idx="1">
            <a:schemeClr val="accent4">
              <a:hueOff val="11142976"/>
              <a:satOff val="39624"/>
              <a:lumOff val="89608"/>
              <a:alphaOff val="0"/>
            </a:schemeClr>
          </a:fillRef>
          <a:effectRef idx="0">
            <a:schemeClr val="accent4">
              <a:hueOff val="11142976"/>
              <a:satOff val="39624"/>
              <a:lumOff val="8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60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Social Risks</a:t>
            </a:r>
            <a:endPara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359944" y="4593266"/>
            <a:ext cx="2507456" cy="1350334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lnRef>
          <a:fillRef idx="1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fillRef>
          <a:effectRef idx="0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Fluctuating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exchange rates, repatriation of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profits and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capital, and seasonal cash flows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359944" y="4114800"/>
            <a:ext cx="2507456" cy="4695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11142976"/>
              <a:satOff val="39624"/>
              <a:lumOff val="89608"/>
              <a:alphaOff val="0"/>
            </a:schemeClr>
          </a:lnRef>
          <a:fillRef idx="1">
            <a:schemeClr val="accent4">
              <a:hueOff val="11142976"/>
              <a:satOff val="39624"/>
              <a:lumOff val="89608"/>
              <a:alphaOff val="0"/>
            </a:schemeClr>
          </a:fillRef>
          <a:effectRef idx="0">
            <a:schemeClr val="accent4">
              <a:hueOff val="11142976"/>
              <a:satOff val="39624"/>
              <a:lumOff val="8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>
              <a:spcBef>
                <a:spcPts val="60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Financial </a:t>
            </a: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Risks</a:t>
            </a:r>
            <a:endPara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0833316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Questions and Resources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066801" y="1429702"/>
            <a:ext cx="6997444" cy="1450848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  <a:scene3d>
            <a:camera prst="orthographicFront"/>
            <a:lightRig rig="flat" dir="t"/>
          </a:scene3d>
          <a:sp3d z="-190500" extrusionH="12700" prstMaterial="matte"/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Down Arrow 9"/>
          <p:cNvSpPr/>
          <p:nvPr/>
        </p:nvSpPr>
        <p:spPr>
          <a:xfrm>
            <a:off x="4167187" y="4982337"/>
            <a:ext cx="809625" cy="518160"/>
          </a:xfrm>
          <a:prstGeom prst="down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 10"/>
          <p:cNvSpPr/>
          <p:nvPr/>
        </p:nvSpPr>
        <p:spPr>
          <a:xfrm>
            <a:off x="2628899" y="5396865"/>
            <a:ext cx="3886200" cy="971550"/>
          </a:xfrm>
          <a:custGeom>
            <a:avLst/>
            <a:gdLst>
              <a:gd name="connsiteX0" fmla="*/ 0 w 3886200"/>
              <a:gd name="connsiteY0" fmla="*/ 0 h 971550"/>
              <a:gd name="connsiteX1" fmla="*/ 3886200 w 3886200"/>
              <a:gd name="connsiteY1" fmla="*/ 0 h 971550"/>
              <a:gd name="connsiteX2" fmla="*/ 3886200 w 3886200"/>
              <a:gd name="connsiteY2" fmla="*/ 971550 h 971550"/>
              <a:gd name="connsiteX3" fmla="*/ 0 w 3886200"/>
              <a:gd name="connsiteY3" fmla="*/ 971550 h 971550"/>
              <a:gd name="connsiteX4" fmla="*/ 0 w 3886200"/>
              <a:gd name="connsiteY4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971550">
                <a:moveTo>
                  <a:pt x="0" y="0"/>
                </a:moveTo>
                <a:lnTo>
                  <a:pt x="3886200" y="0"/>
                </a:lnTo>
                <a:lnTo>
                  <a:pt x="3886200" y="971550"/>
                </a:lnTo>
                <a:lnTo>
                  <a:pt x="0" y="9715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56464" rIns="156464" bIns="156464" numCol="1" spcCol="1270" anchor="ctr" anchorCtr="0">
            <a:noAutofit/>
          </a:bodyPr>
          <a:lstStyle/>
          <a:p>
            <a:pPr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/>
              <a:t>Internationalization</a:t>
            </a:r>
            <a:br>
              <a:rPr lang="en-US" sz="2200" kern="1200" dirty="0" smtClean="0"/>
            </a:br>
            <a:r>
              <a:rPr lang="en-US" sz="2200" kern="1200" dirty="0" smtClean="0"/>
              <a:t>Strategic Decisions</a:t>
            </a:r>
            <a:endParaRPr lang="en-US" sz="2200" kern="1200" dirty="0"/>
          </a:p>
        </p:txBody>
      </p:sp>
      <p:sp>
        <p:nvSpPr>
          <p:cNvPr id="12" name="Freeform 11"/>
          <p:cNvSpPr/>
          <p:nvPr/>
        </p:nvSpPr>
        <p:spPr>
          <a:xfrm>
            <a:off x="3352800" y="3276600"/>
            <a:ext cx="2438020" cy="1457325"/>
          </a:xfrm>
          <a:custGeom>
            <a:avLst/>
            <a:gdLst>
              <a:gd name="connsiteX0" fmla="*/ 0 w 1457325"/>
              <a:gd name="connsiteY0" fmla="*/ 728663 h 1457325"/>
              <a:gd name="connsiteX1" fmla="*/ 728663 w 1457325"/>
              <a:gd name="connsiteY1" fmla="*/ 0 h 1457325"/>
              <a:gd name="connsiteX2" fmla="*/ 1457326 w 1457325"/>
              <a:gd name="connsiteY2" fmla="*/ 728663 h 1457325"/>
              <a:gd name="connsiteX3" fmla="*/ 728663 w 1457325"/>
              <a:gd name="connsiteY3" fmla="*/ 1457326 h 1457325"/>
              <a:gd name="connsiteX4" fmla="*/ 0 w 1457325"/>
              <a:gd name="connsiteY4" fmla="*/ 728663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7325" h="1457325">
                <a:moveTo>
                  <a:pt x="0" y="728663"/>
                </a:moveTo>
                <a:cubicBezTo>
                  <a:pt x="0" y="326234"/>
                  <a:pt x="326234" y="0"/>
                  <a:pt x="728663" y="0"/>
                </a:cubicBezTo>
                <a:cubicBezTo>
                  <a:pt x="1131092" y="0"/>
                  <a:pt x="1457326" y="326234"/>
                  <a:pt x="1457326" y="728663"/>
                </a:cubicBezTo>
                <a:cubicBezTo>
                  <a:pt x="1457326" y="1131092"/>
                  <a:pt x="1131092" y="1457326"/>
                  <a:pt x="728663" y="1457326"/>
                </a:cubicBezTo>
                <a:cubicBezTo>
                  <a:pt x="326234" y="1457326"/>
                  <a:pt x="0" y="1131092"/>
                  <a:pt x="0" y="72866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850" tIns="224850" rIns="224850" bIns="22485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 smtClean="0">
                <a:latin typeface="Arial" pitchFamily="34" charset="0"/>
                <a:cs typeface="Arial" pitchFamily="34" charset="0"/>
              </a:rPr>
              <a:t>What specific market strategy is needed to tap the potential of this market?</a:t>
            </a:r>
            <a:endParaRPr lang="en-US" sz="14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781176" y="1905000"/>
            <a:ext cx="3248024" cy="1457325"/>
          </a:xfrm>
          <a:custGeom>
            <a:avLst/>
            <a:gdLst>
              <a:gd name="connsiteX0" fmla="*/ 0 w 1457325"/>
              <a:gd name="connsiteY0" fmla="*/ 728663 h 1457325"/>
              <a:gd name="connsiteX1" fmla="*/ 728663 w 1457325"/>
              <a:gd name="connsiteY1" fmla="*/ 0 h 1457325"/>
              <a:gd name="connsiteX2" fmla="*/ 1457326 w 1457325"/>
              <a:gd name="connsiteY2" fmla="*/ 728663 h 1457325"/>
              <a:gd name="connsiteX3" fmla="*/ 728663 w 1457325"/>
              <a:gd name="connsiteY3" fmla="*/ 1457326 h 1457325"/>
              <a:gd name="connsiteX4" fmla="*/ 0 w 1457325"/>
              <a:gd name="connsiteY4" fmla="*/ 728663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7325" h="1457325">
                <a:moveTo>
                  <a:pt x="0" y="728663"/>
                </a:moveTo>
                <a:cubicBezTo>
                  <a:pt x="0" y="326234"/>
                  <a:pt x="326234" y="0"/>
                  <a:pt x="728663" y="0"/>
                </a:cubicBezTo>
                <a:cubicBezTo>
                  <a:pt x="1131092" y="0"/>
                  <a:pt x="1457326" y="326234"/>
                  <a:pt x="1457326" y="728663"/>
                </a:cubicBezTo>
                <a:cubicBezTo>
                  <a:pt x="1457326" y="1131092"/>
                  <a:pt x="1131092" y="1457326"/>
                  <a:pt x="728663" y="1457326"/>
                </a:cubicBezTo>
                <a:cubicBezTo>
                  <a:pt x="326234" y="1457326"/>
                  <a:pt x="0" y="1131092"/>
                  <a:pt x="0" y="72866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850" tIns="224850" rIns="224850" bIns="22485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 smtClean="0">
                <a:latin typeface="Arial" pitchFamily="34" charset="0"/>
                <a:cs typeface="Arial" pitchFamily="34" charset="0"/>
              </a:rPr>
              <a:t>What does the foreign-market assessment reveal about the nature and functioning of the markets under investigation?</a:t>
            </a:r>
            <a:endParaRPr lang="en-US" sz="14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876800" y="1600200"/>
            <a:ext cx="2382012" cy="1327861"/>
          </a:xfrm>
          <a:custGeom>
            <a:avLst/>
            <a:gdLst>
              <a:gd name="connsiteX0" fmla="*/ 0 w 1457325"/>
              <a:gd name="connsiteY0" fmla="*/ 728663 h 1457325"/>
              <a:gd name="connsiteX1" fmla="*/ 728663 w 1457325"/>
              <a:gd name="connsiteY1" fmla="*/ 0 h 1457325"/>
              <a:gd name="connsiteX2" fmla="*/ 1457326 w 1457325"/>
              <a:gd name="connsiteY2" fmla="*/ 728663 h 1457325"/>
              <a:gd name="connsiteX3" fmla="*/ 728663 w 1457325"/>
              <a:gd name="connsiteY3" fmla="*/ 1457326 h 1457325"/>
              <a:gd name="connsiteX4" fmla="*/ 0 w 1457325"/>
              <a:gd name="connsiteY4" fmla="*/ 728663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7325" h="1457325">
                <a:moveTo>
                  <a:pt x="0" y="728663"/>
                </a:moveTo>
                <a:cubicBezTo>
                  <a:pt x="0" y="326234"/>
                  <a:pt x="326234" y="0"/>
                  <a:pt x="728663" y="0"/>
                </a:cubicBezTo>
                <a:cubicBezTo>
                  <a:pt x="1131092" y="0"/>
                  <a:pt x="1457326" y="326234"/>
                  <a:pt x="1457326" y="728663"/>
                </a:cubicBezTo>
                <a:cubicBezTo>
                  <a:pt x="1457326" y="1131092"/>
                  <a:pt x="1131092" y="1457326"/>
                  <a:pt x="728663" y="1457326"/>
                </a:cubicBezTo>
                <a:cubicBezTo>
                  <a:pt x="326234" y="1457326"/>
                  <a:pt x="0" y="1131092"/>
                  <a:pt x="0" y="72866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850" tIns="224850" rIns="224850" bIns="22485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 smtClean="0">
                <a:latin typeface="Arial" pitchFamily="34" charset="0"/>
                <a:cs typeface="Arial" pitchFamily="34" charset="0"/>
              </a:rPr>
              <a:t>Why is the company interested in going international?</a:t>
            </a:r>
            <a:endParaRPr lang="en-US" sz="14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hape 14"/>
          <p:cNvSpPr/>
          <p:nvPr/>
        </p:nvSpPr>
        <p:spPr>
          <a:xfrm>
            <a:off x="1066800" y="1251584"/>
            <a:ext cx="7010398" cy="3627120"/>
          </a:xfrm>
          <a:prstGeom prst="funnel">
            <a:avLst/>
          </a:prstGeom>
          <a:ln>
            <a:solidFill>
              <a:schemeClr val="bg2"/>
            </a:solidFill>
          </a:ln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4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4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2163889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3B5F710A-D6AE-406F-B50B-E09F001D39CE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119398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1193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000" dirty="0" smtClean="0"/>
              <a:t>B corporation</a:t>
            </a:r>
          </a:p>
          <a:p>
            <a:r>
              <a:rPr lang="en-US" sz="2000" dirty="0" smtClean="0"/>
              <a:t>benefit </a:t>
            </a:r>
            <a:r>
              <a:rPr lang="en-US" sz="2000" dirty="0"/>
              <a:t>corporation</a:t>
            </a:r>
            <a:endParaRPr lang="en-US" sz="2000" dirty="0" smtClean="0"/>
          </a:p>
          <a:p>
            <a:r>
              <a:rPr lang="en-US" sz="2000" dirty="0" err="1" smtClean="0"/>
              <a:t>diaspora</a:t>
            </a:r>
            <a:r>
              <a:rPr lang="en-US" sz="2000" dirty="0" smtClean="0"/>
              <a:t> </a:t>
            </a:r>
            <a:r>
              <a:rPr lang="en-US" sz="2000" dirty="0"/>
              <a:t>networks</a:t>
            </a:r>
          </a:p>
          <a:p>
            <a:r>
              <a:rPr lang="en-US" sz="2000" dirty="0"/>
              <a:t>ecopreneurship</a:t>
            </a:r>
          </a:p>
          <a:p>
            <a:r>
              <a:rPr lang="en-US" sz="2000" dirty="0"/>
              <a:t>ecovision</a:t>
            </a:r>
          </a:p>
          <a:p>
            <a:r>
              <a:rPr lang="en-US" sz="2000" dirty="0"/>
              <a:t>European Union (EU)</a:t>
            </a:r>
          </a:p>
          <a:p>
            <a:r>
              <a:rPr lang="en-US" sz="2000" dirty="0"/>
              <a:t>exporting</a:t>
            </a:r>
          </a:p>
          <a:p>
            <a:r>
              <a:rPr lang="en-US" sz="2000" dirty="0"/>
              <a:t>global entrepreneurs</a:t>
            </a:r>
          </a:p>
          <a:p>
            <a:r>
              <a:rPr lang="en-US" sz="2000" dirty="0"/>
              <a:t>importing</a:t>
            </a:r>
          </a:p>
          <a:p>
            <a:r>
              <a:rPr lang="en-US" sz="2000" dirty="0"/>
              <a:t>international alliances</a:t>
            </a:r>
          </a:p>
          <a:p>
            <a:r>
              <a:rPr lang="en-US" sz="2000" dirty="0"/>
              <a:t>joint </a:t>
            </a:r>
            <a:r>
              <a:rPr lang="en-US" sz="2000" dirty="0" smtClean="0"/>
              <a:t>venture</a:t>
            </a:r>
          </a:p>
          <a:p>
            <a:r>
              <a:rPr lang="en-US" sz="2000" dirty="0"/>
              <a:t>learning curve </a:t>
            </a:r>
            <a:r>
              <a:rPr lang="en-US" sz="2000" dirty="0" smtClean="0"/>
              <a:t>concept</a:t>
            </a:r>
            <a:endParaRPr lang="en-US" sz="2000" dirty="0"/>
          </a:p>
        </p:txBody>
      </p:sp>
      <p:sp>
        <p:nvSpPr>
          <p:cNvPr id="1193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19200"/>
            <a:ext cx="4267200" cy="5181600"/>
          </a:xfrm>
        </p:spPr>
        <p:txBody>
          <a:bodyPr/>
          <a:lstStyle/>
          <a:p>
            <a:r>
              <a:rPr lang="en-US" sz="2000" dirty="0" smtClean="0"/>
              <a:t>licensing</a:t>
            </a:r>
            <a:endParaRPr lang="en-US" sz="2000" dirty="0"/>
          </a:p>
          <a:p>
            <a:r>
              <a:rPr lang="en-US" sz="2000" dirty="0"/>
              <a:t>market-rich countries</a:t>
            </a:r>
          </a:p>
          <a:p>
            <a:r>
              <a:rPr lang="en-US" sz="2000" dirty="0"/>
              <a:t>North American Free </a:t>
            </a:r>
            <a:r>
              <a:rPr lang="en-US" sz="2000" dirty="0" smtClean="0"/>
              <a:t>Trade Agreement </a:t>
            </a:r>
            <a:r>
              <a:rPr lang="en-US" sz="2000" dirty="0"/>
              <a:t>(NAFTA)</a:t>
            </a:r>
          </a:p>
          <a:p>
            <a:r>
              <a:rPr lang="en-US" sz="2000" dirty="0"/>
              <a:t>political risks</a:t>
            </a:r>
          </a:p>
          <a:p>
            <a:r>
              <a:rPr lang="en-US" sz="2000" dirty="0"/>
              <a:t>resource-rich countries</a:t>
            </a:r>
          </a:p>
          <a:p>
            <a:r>
              <a:rPr lang="en-US" sz="2000" dirty="0"/>
              <a:t>shared value</a:t>
            </a:r>
          </a:p>
          <a:p>
            <a:r>
              <a:rPr lang="en-US" sz="2000" dirty="0"/>
              <a:t>social </a:t>
            </a:r>
            <a:r>
              <a:rPr lang="en-US" sz="2000" dirty="0" smtClean="0"/>
              <a:t>entrepreneurship</a:t>
            </a:r>
          </a:p>
          <a:p>
            <a:r>
              <a:rPr lang="en-US" sz="2000" dirty="0" smtClean="0"/>
              <a:t>Social impact investing</a:t>
            </a:r>
          </a:p>
          <a:p>
            <a:r>
              <a:rPr lang="en-US" sz="2000" dirty="0"/>
              <a:t>social value</a:t>
            </a:r>
          </a:p>
          <a:p>
            <a:r>
              <a:rPr lang="en-US" sz="2000" dirty="0"/>
              <a:t>sustainable entrepreneurship</a:t>
            </a:r>
          </a:p>
          <a:p>
            <a:r>
              <a:rPr lang="en-US" sz="2000" dirty="0"/>
              <a:t>triple bottom </a:t>
            </a:r>
            <a:r>
              <a:rPr lang="en-US" sz="2000" dirty="0" smtClean="0"/>
              <a:t>line (TBL)</a:t>
            </a:r>
          </a:p>
          <a:p>
            <a:r>
              <a:rPr lang="en-US" sz="2000" dirty="0"/>
              <a:t>World Trade </a:t>
            </a:r>
            <a:r>
              <a:rPr lang="en-US" sz="2000" dirty="0" smtClean="0"/>
              <a:t>Organization (</a:t>
            </a:r>
            <a:r>
              <a:rPr lang="en-US" sz="2000" dirty="0"/>
              <a:t>WTO)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835101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3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93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93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93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93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3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93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93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93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93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93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93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93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93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93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93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93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93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939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939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939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939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939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9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1939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3987" grpId="0" build="p"/>
      <p:bldP spid="119398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07EA86EA-E2DE-4D40-A7C7-4879AC501881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1970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Social Entrepreneur</a:t>
            </a:r>
            <a:endParaRPr lang="en-US" dirty="0"/>
          </a:p>
        </p:txBody>
      </p:sp>
      <p:sp>
        <p:nvSpPr>
          <p:cNvPr id="1197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Social </a:t>
            </a:r>
            <a:r>
              <a:rPr lang="en-US" dirty="0" smtClean="0"/>
              <a:t>Entrepreneurs</a:t>
            </a:r>
            <a:endParaRPr lang="en-US" dirty="0"/>
          </a:p>
          <a:p>
            <a:pPr lvl="1"/>
            <a:r>
              <a:rPr lang="en-US" dirty="0" smtClean="0"/>
              <a:t>A person </a:t>
            </a:r>
            <a:r>
              <a:rPr lang="en-US" dirty="0"/>
              <a:t>or </a:t>
            </a:r>
            <a:r>
              <a:rPr lang="en-US" dirty="0" smtClean="0"/>
              <a:t>small </a:t>
            </a:r>
            <a:r>
              <a:rPr lang="en-US" dirty="0"/>
              <a:t>group of individuals who founds and/or leads an organization or initiative engaged in social entrepreneurship.</a:t>
            </a:r>
          </a:p>
          <a:p>
            <a:pPr lvl="1"/>
            <a:r>
              <a:rPr lang="en-US" dirty="0"/>
              <a:t>Also referred to as “public entrepreneurs,” “civic entrepreneurs,” or “social innovators</a:t>
            </a:r>
            <a:r>
              <a:rPr lang="en-US" dirty="0" smtClean="0"/>
              <a:t>.”</a:t>
            </a:r>
            <a:endParaRPr lang="en-US" dirty="0" smtClean="0"/>
          </a:p>
          <a:p>
            <a:pPr lvl="1"/>
            <a:r>
              <a:rPr lang="en-US" dirty="0" smtClean="0"/>
              <a:t>Creative </a:t>
            </a:r>
            <a:r>
              <a:rPr lang="en-US" dirty="0" smtClean="0"/>
              <a:t>thinkers </a:t>
            </a:r>
            <a:r>
              <a:rPr lang="en-US" dirty="0"/>
              <a:t>continuously striving for </a:t>
            </a:r>
            <a:r>
              <a:rPr lang="en-US" dirty="0" smtClean="0"/>
              <a:t>innovation in technologies, supply </a:t>
            </a:r>
            <a:r>
              <a:rPr lang="en-US" dirty="0"/>
              <a:t>sources, distribution outlets, or methods of production.</a:t>
            </a:r>
            <a:endParaRPr lang="en-US" dirty="0" smtClean="0"/>
          </a:p>
          <a:p>
            <a:pPr lvl="1"/>
            <a:r>
              <a:rPr lang="en-US" dirty="0" smtClean="0"/>
              <a:t>Change </a:t>
            </a:r>
            <a:r>
              <a:rPr lang="en-US" dirty="0" smtClean="0"/>
              <a:t>agents who create </a:t>
            </a:r>
            <a:r>
              <a:rPr lang="en-US" dirty="0"/>
              <a:t>large-scale change using </a:t>
            </a:r>
            <a:r>
              <a:rPr lang="en-US" dirty="0" smtClean="0"/>
              <a:t>pattern-breaking ideas to address </a:t>
            </a:r>
            <a:r>
              <a:rPr lang="en-US" dirty="0"/>
              <a:t>the root causes of social </a:t>
            </a:r>
            <a:r>
              <a:rPr lang="en-US" dirty="0" smtClean="0"/>
              <a:t>problems.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919458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87D0F9F9-2547-4521-9561-CB40F72DE25E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19808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</a:t>
            </a:r>
            <a:r>
              <a:rPr lang="en-US" dirty="0" smtClean="0"/>
              <a:t>the Social </a:t>
            </a:r>
            <a:r>
              <a:rPr lang="en-US" dirty="0" smtClean="0"/>
              <a:t>Enterprise</a:t>
            </a:r>
            <a:endParaRPr lang="en-US" dirty="0"/>
          </a:p>
        </p:txBody>
      </p:sp>
      <p:sp>
        <p:nvSpPr>
          <p:cNvPr id="119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Driven by social goals</a:t>
            </a:r>
          </a:p>
          <a:p>
            <a:pPr lvl="1"/>
            <a:r>
              <a:rPr lang="en-US" dirty="0" smtClean="0"/>
              <a:t>Challenges are presented regarding the boundaries of what is and what isn’t a social enterprise.</a:t>
            </a:r>
          </a:p>
          <a:p>
            <a:pPr lvl="1"/>
            <a:r>
              <a:rPr lang="en-US" dirty="0" smtClean="0"/>
              <a:t>Social causes can be based on personal goals.</a:t>
            </a:r>
          </a:p>
          <a:p>
            <a:pPr lvl="1"/>
            <a:r>
              <a:rPr lang="en-US" dirty="0" smtClean="0"/>
              <a:t>General agreement that there is the desire to benefit society in some way.</a:t>
            </a:r>
          </a:p>
          <a:p>
            <a:pPr lvl="1"/>
            <a:r>
              <a:rPr lang="en-US" dirty="0" smtClean="0"/>
              <a:t>Arguments can begin over the location of the social goals and with the purposes of the social goals.</a:t>
            </a:r>
          </a:p>
          <a:p>
            <a:pPr lvl="1"/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10104275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Enterprise and 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Sustainable </a:t>
            </a:r>
            <a:r>
              <a:rPr lang="en-US" dirty="0" smtClean="0"/>
              <a:t>Entrepreneurship</a:t>
            </a:r>
          </a:p>
          <a:p>
            <a:pPr lvl="1"/>
            <a:r>
              <a:rPr lang="en-US" dirty="0" smtClean="0"/>
              <a:t>Focus on the preservation of nature, life support, and community.</a:t>
            </a:r>
          </a:p>
          <a:p>
            <a:pPr lvl="1"/>
            <a:r>
              <a:rPr lang="en-US" dirty="0" smtClean="0"/>
              <a:t>Pursuing opportunities to bring into existence future products, processes, and services for </a:t>
            </a:r>
            <a:r>
              <a:rPr lang="en-US" dirty="0" smtClean="0"/>
              <a:t>gain, </a:t>
            </a:r>
            <a:r>
              <a:rPr lang="en-US" dirty="0" smtClean="0"/>
              <a:t>including economic and noneconomic gains to individuals, the economy, and society.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5967379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6CD25183-30BA-4A47-B915-743A90C11F3F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975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4.1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Examples of Social Enterprise Obligations</a:t>
            </a:r>
          </a:p>
        </p:txBody>
      </p:sp>
      <p:graphicFrame>
        <p:nvGraphicFramePr>
          <p:cNvPr id="27252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254272"/>
              </p:ext>
            </p:extLst>
          </p:nvPr>
        </p:nvGraphicFramePr>
        <p:xfrm>
          <a:off x="628650" y="1209675"/>
          <a:ext cx="7886700" cy="4663440"/>
        </p:xfrm>
        <a:graphic>
          <a:graphicData uri="http://schemas.openxmlformats.org/drawingml/2006/table">
            <a:tbl>
              <a:tblPr/>
              <a:tblGrid>
                <a:gridCol w="2057400"/>
                <a:gridCol w="58293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Environment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Pollution control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Restoration or protection of environment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Conservation of natural resources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Recycling efforts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Energy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Conservation of energy in production and marketing operations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Efforts to increase the energy efficiency of products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Other energy-saving programs (e.g., company-sponsored car pools)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Fair Business Practices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Employment and advancement of women and minorities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Employment and advancement of disadvantaged individuals (disabled, Vietnam veterans, 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ex-offenders, former drug addicts, mentally retarded, and hardcore unemployed)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Support for minority-owned businesses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Human Resources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Promotion of employee health and safety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Employee training and development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Remedial education programs for disadvantaged employees; alcohol and drug counseling programs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Career counseling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Child day-care facilities for working parents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Employee physical fitness and stress management programs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Community Involvement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Donations of cash, products, services, or employee time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Sponsorship of public health projects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Support of education and the arts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Support of community recreation programs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Cooperation in community projects (recycling centers, disaster assistance, and urban renewal)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Products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Enhancement of product safety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Sponsorship of product safety education programs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Reduction of polluting potential of products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Improvement in nutritional value of products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Improvement in packaging and labeling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2520" name="Rectangle 136"/>
          <p:cNvSpPr>
            <a:spLocks noChangeArrowheads="1"/>
          </p:cNvSpPr>
          <p:nvPr/>
        </p:nvSpPr>
        <p:spPr bwMode="auto">
          <a:xfrm>
            <a:off x="361950" y="6172200"/>
            <a:ext cx="626165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Richard M. Hodgetts and Donald F. Kuratko, </a:t>
            </a:r>
            <a:r>
              <a:rPr lang="en-US" sz="800" i="1" dirty="0">
                <a:solidFill>
                  <a:srgbClr val="0099CC"/>
                </a:solidFill>
              </a:rPr>
              <a:t>Management,</a:t>
            </a:r>
            <a:r>
              <a:rPr lang="en-US" sz="800" dirty="0">
                <a:solidFill>
                  <a:srgbClr val="0099CC"/>
                </a:solidFill>
              </a:rPr>
              <a:t> 3rd ed. (San Diego, CA: Harcourt Brace Jovanovich, 1991), 670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390698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 smtClean="0"/>
              <a:t>Forms of Sustainable Entrepreneurship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4–</a:t>
            </a:r>
            <a:fld id="{277111D8-FCEB-43A3-98EE-77B93CD5E3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459771" y="2884091"/>
            <a:ext cx="2507456" cy="2602309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latin typeface="Arial" pitchFamily="34" charset="0"/>
                <a:cs typeface="Arial" pitchFamily="34" charset="0"/>
              </a:rPr>
              <a:t>Environmental entrepreneurship with entrepreneurial actions contributing to preserving the natural environment, including the Earth, biodiversity, and ecosystems.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318271" y="2884091"/>
            <a:ext cx="2507456" cy="2602309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lnRef>
          <a:fillRef idx="1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fillRef>
          <a:effectRef idx="0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latin typeface="Arial" pitchFamily="34" charset="0"/>
                <a:cs typeface="Arial" pitchFamily="34" charset="0"/>
              </a:rPr>
              <a:t>Activities and processes undertaken to discover, define, and exploit opportunities in order to enhance social wealth by creating new ventures or managing existing organizations in an innovative manner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176771" y="2884091"/>
            <a:ext cx="2507456" cy="2602309"/>
          </a:xfrm>
          <a:custGeom>
            <a:avLst/>
            <a:gdLst>
              <a:gd name="connsiteX0" fmla="*/ 0 w 2507456"/>
              <a:gd name="connsiteY0" fmla="*/ 0 h 2854800"/>
              <a:gd name="connsiteX1" fmla="*/ 2507456 w 2507456"/>
              <a:gd name="connsiteY1" fmla="*/ 0 h 2854800"/>
              <a:gd name="connsiteX2" fmla="*/ 2507456 w 2507456"/>
              <a:gd name="connsiteY2" fmla="*/ 2854800 h 2854800"/>
              <a:gd name="connsiteX3" fmla="*/ 0 w 2507456"/>
              <a:gd name="connsiteY3" fmla="*/ 2854800 h 2854800"/>
              <a:gd name="connsiteX4" fmla="*/ 0 w 2507456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2854800">
                <a:moveTo>
                  <a:pt x="0" y="0"/>
                </a:moveTo>
                <a:lnTo>
                  <a:pt x="2507456" y="0"/>
                </a:lnTo>
                <a:lnTo>
                  <a:pt x="2507456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lnRef>
          <a:fillRef idx="1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fillRef>
          <a:effectRef idx="0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182880" rIns="91440" bIns="128016" numCol="1" spcCol="1270" anchor="t" anchorCtr="0">
            <a:noAutofit/>
          </a:bodyPr>
          <a:lstStyle/>
          <a:p>
            <a:pPr marL="0" lvl="1" algn="ctr" defTabSz="7112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latin typeface="Arial" pitchFamily="34" charset="0"/>
                <a:cs typeface="Arial" pitchFamily="34" charset="0"/>
              </a:rPr>
              <a:t>Actions that appear to further some social good, beyond the interests of the firm and that which is required by law and often denotes societal engagement of organizations</a:t>
            </a:r>
            <a:endParaRPr 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59771" y="1881108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 rtl="0">
              <a:spcBef>
                <a:spcPts val="600"/>
              </a:spcBef>
              <a:spcAft>
                <a:spcPts val="600"/>
              </a:spcAft>
            </a:pPr>
            <a:r>
              <a:rPr lang="en-US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Ecopreneurship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318271" y="1881108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5571488"/>
              <a:satOff val="19812"/>
              <a:lumOff val="44804"/>
              <a:alphaOff val="0"/>
            </a:schemeClr>
          </a:lnRef>
          <a:fillRef idx="1">
            <a:schemeClr val="accent4">
              <a:hueOff val="5571488"/>
              <a:satOff val="19812"/>
              <a:lumOff val="44804"/>
              <a:alphaOff val="0"/>
            </a:schemeClr>
          </a:fillRef>
          <a:effectRef idx="0">
            <a:schemeClr val="accent4">
              <a:hueOff val="5571488"/>
              <a:satOff val="19812"/>
              <a:lumOff val="4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 rtl="0">
              <a:spcBef>
                <a:spcPts val="600"/>
              </a:spcBef>
              <a:spcAft>
                <a:spcPts val="600"/>
              </a:spcAft>
            </a:pPr>
            <a:r>
              <a:rPr lang="en-US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Social Entrepreneurship</a:t>
            </a:r>
            <a:endPara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176771" y="1881108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11142976"/>
              <a:satOff val="39624"/>
              <a:lumOff val="89608"/>
              <a:alphaOff val="0"/>
            </a:schemeClr>
          </a:lnRef>
          <a:fillRef idx="1">
            <a:schemeClr val="accent4">
              <a:hueOff val="11142976"/>
              <a:satOff val="39624"/>
              <a:lumOff val="89608"/>
              <a:alphaOff val="0"/>
            </a:schemeClr>
          </a:fillRef>
          <a:effectRef idx="0">
            <a:schemeClr val="accent4">
              <a:hueOff val="11142976"/>
              <a:satOff val="39624"/>
              <a:lumOff val="8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lvl="0" algn="ctr" defTabSz="800100" rtl="0">
              <a:spcBef>
                <a:spcPts val="600"/>
              </a:spcBef>
              <a:spcAft>
                <a:spcPts val="600"/>
              </a:spcAft>
            </a:pPr>
            <a:r>
              <a:rPr lang="en-US" sz="18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Corporate Social Responsibility</a:t>
            </a:r>
            <a:endPara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1559265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4–</a:t>
            </a:r>
            <a:fld id="{B43A34C1-631E-497B-BE85-0966D6CCC106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2011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Ecopreneurship</a:t>
            </a:r>
            <a:endParaRPr lang="en-US" dirty="0"/>
          </a:p>
        </p:txBody>
      </p:sp>
      <p:sp>
        <p:nvSpPr>
          <p:cNvPr id="120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Ecovision</a:t>
            </a:r>
            <a:endParaRPr lang="en-US" dirty="0" smtClean="0"/>
          </a:p>
          <a:p>
            <a:pPr lvl="1"/>
            <a:r>
              <a:rPr lang="en-US" dirty="0"/>
              <a:t>A leadership style that encourages open and flexible structures that encompass the employees, the organization, and the environment, with attention to evolving social demands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Environmental Movement</a:t>
            </a:r>
          </a:p>
          <a:p>
            <a:pPr lvl="1"/>
            <a:r>
              <a:rPr lang="en-US" dirty="0" smtClean="0"/>
              <a:t>Initiated </a:t>
            </a:r>
            <a:r>
              <a:rPr lang="en-US" dirty="0" smtClean="0"/>
              <a:t>primarily by </a:t>
            </a:r>
            <a:r>
              <a:rPr lang="en-US" dirty="0" smtClean="0"/>
              <a:t>values rather than by design.</a:t>
            </a:r>
          </a:p>
          <a:p>
            <a:pPr lvl="1"/>
            <a:r>
              <a:rPr lang="en-US" dirty="0" smtClean="0"/>
              <a:t>Developed by a plan to create sustainable future.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3376885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</TotalTime>
  <Words>3100</Words>
  <Application>Microsoft Office PowerPoint</Application>
  <PresentationFormat>On-screen Show (4:3)</PresentationFormat>
  <Paragraphs>433</Paragraphs>
  <Slides>33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Kuratko10e_PPT</vt:lpstr>
      <vt:lpstr>Social Entrepreneurship and the Global Environment for Entrepreneurship</vt:lpstr>
      <vt:lpstr>Learning Objectives</vt:lpstr>
      <vt:lpstr>The Social Entrepreneurship Movement</vt:lpstr>
      <vt:lpstr>Defining the Social Entrepreneur</vt:lpstr>
      <vt:lpstr>Defining the Social Enterprise</vt:lpstr>
      <vt:lpstr>Social Enterprise and Sustainability</vt:lpstr>
      <vt:lpstr>Table 4.1 Examples of Social Enterprise Obligations</vt:lpstr>
      <vt:lpstr>Forms of Sustainable Entrepreneurship</vt:lpstr>
      <vt:lpstr>Ecopreneurship</vt:lpstr>
      <vt:lpstr>Ecopreneurship (cont’d)</vt:lpstr>
      <vt:lpstr>Shared Value and the Triple Bottom Line</vt:lpstr>
      <vt:lpstr>Triple Bottom Line Measures</vt:lpstr>
      <vt:lpstr>Promoting Sustainable Enterprises</vt:lpstr>
      <vt:lpstr>The Global Marketplace</vt:lpstr>
      <vt:lpstr>The Global Marketplace (cont’d)</vt:lpstr>
      <vt:lpstr>The Global Marketplace (cont’d)</vt:lpstr>
      <vt:lpstr>The Global Marketplace (cont’d)</vt:lpstr>
      <vt:lpstr>Table 4.2 Top Ten Countries with Which the U.S. Trades</vt:lpstr>
      <vt:lpstr>The Global Marketplace (cont’d)</vt:lpstr>
      <vt:lpstr>The Global Marketplace (cont’d)</vt:lpstr>
      <vt:lpstr>The Competitive Advantage of Nations</vt:lpstr>
      <vt:lpstr>International at Inception </vt:lpstr>
      <vt:lpstr>Methods of Going International</vt:lpstr>
      <vt:lpstr>Table 4.3 Types of International Alliances</vt:lpstr>
      <vt:lpstr>Joint Ventures</vt:lpstr>
      <vt:lpstr>Direct Foreign Investment</vt:lpstr>
      <vt:lpstr>Direct Foreign Investment (cont’d)</vt:lpstr>
      <vt:lpstr>Entering the International Marketplace</vt:lpstr>
      <vt:lpstr>Researching Foreign Markets</vt:lpstr>
      <vt:lpstr>Researching Foreign Markets (cont’d)</vt:lpstr>
      <vt:lpstr>International Threats and Risks</vt:lpstr>
      <vt:lpstr>Key Questions and Resources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44</cp:revision>
  <dcterms:created xsi:type="dcterms:W3CDTF">2015-10-07T17:12:58Z</dcterms:created>
  <dcterms:modified xsi:type="dcterms:W3CDTF">2015-10-10T02:33:58Z</dcterms:modified>
</cp:coreProperties>
</file>